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327" r:id="rId3"/>
    <p:sldId id="460" r:id="rId4"/>
    <p:sldId id="275" r:id="rId5"/>
    <p:sldId id="328" r:id="rId6"/>
    <p:sldId id="476" r:id="rId7"/>
    <p:sldId id="478" r:id="rId8"/>
    <p:sldId id="479" r:id="rId9"/>
    <p:sldId id="480" r:id="rId10"/>
    <p:sldId id="324" r:id="rId11"/>
    <p:sldId id="473" r:id="rId12"/>
    <p:sldId id="477" r:id="rId13"/>
    <p:sldId id="461" r:id="rId14"/>
    <p:sldId id="464" r:id="rId15"/>
    <p:sldId id="472" r:id="rId16"/>
    <p:sldId id="316" r:id="rId17"/>
    <p:sldId id="322" r:id="rId18"/>
    <p:sldId id="333" r:id="rId19"/>
    <p:sldId id="457" r:id="rId20"/>
    <p:sldId id="323" r:id="rId21"/>
    <p:sldId id="458" r:id="rId22"/>
    <p:sldId id="260" r:id="rId23"/>
    <p:sldId id="443" r:id="rId24"/>
    <p:sldId id="331" r:id="rId25"/>
    <p:sldId id="332" r:id="rId26"/>
    <p:sldId id="297" r:id="rId27"/>
    <p:sldId id="258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 autoAdjust="0"/>
    <p:restoredTop sz="96277" autoAdjust="0"/>
  </p:normalViewPr>
  <p:slideViewPr>
    <p:cSldViewPr snapToGrid="0">
      <p:cViewPr varScale="1">
        <p:scale>
          <a:sx n="101" d="100"/>
          <a:sy n="101" d="100"/>
        </p:scale>
        <p:origin x="132" y="4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EB922-D209-4F51-8B26-C7EAC15D384B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6E53-3759-4B5F-8AF3-F309AABB6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another stratified analyses by age</a:t>
            </a:r>
          </a:p>
          <a:p>
            <a:r>
              <a:rPr lang="en-US" dirty="0" err="1"/>
              <a:t>Longre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as survival curves…? Between hybrid vs </a:t>
            </a:r>
            <a:r>
              <a:rPr lang="en-US" dirty="0" err="1"/>
              <a:t>vaccined</a:t>
            </a:r>
            <a:r>
              <a:rPr lang="en-US" dirty="0"/>
              <a:t> induced group or age groups? Underlying </a:t>
            </a:r>
            <a:r>
              <a:rPr lang="en-US" dirty="0" err="1"/>
              <a:t>diseaess</a:t>
            </a:r>
            <a:r>
              <a:rPr lang="en-US" dirty="0"/>
              <a:t>?</a:t>
            </a:r>
          </a:p>
          <a:p>
            <a:r>
              <a:rPr lang="en-US" dirty="0"/>
              <a:t>OR by hybrid or not, age, S ab level , time since last </a:t>
            </a:r>
            <a:r>
              <a:rPr lang="en-US" dirty="0" err="1"/>
              <a:t>immu</a:t>
            </a:r>
            <a:r>
              <a:rPr lang="en-US" dirty="0"/>
              <a:t>, underlying diseases, region??– draw this as forest plot?</a:t>
            </a:r>
          </a:p>
          <a:p>
            <a:endParaRPr lang="en-US" dirty="0"/>
          </a:p>
          <a:p>
            <a:r>
              <a:rPr lang="ko-KR" altLang="en-US" dirty="0"/>
              <a:t>새로운 안경을 끼게 해준 연구</a:t>
            </a:r>
            <a:r>
              <a:rPr lang="en-US" altLang="ko-KR" dirty="0"/>
              <a:t>, </a:t>
            </a:r>
            <a:r>
              <a:rPr lang="ko-KR" altLang="en-US" dirty="0"/>
              <a:t>발견</a:t>
            </a:r>
            <a:r>
              <a:rPr lang="en-US" altLang="ko-KR" dirty="0"/>
              <a:t>, </a:t>
            </a:r>
            <a:r>
              <a:rPr lang="ko-KR" altLang="en-US" dirty="0"/>
              <a:t>스터디</a:t>
            </a:r>
            <a:r>
              <a:rPr lang="en-US" altLang="ko-KR" dirty="0"/>
              <a:t>, </a:t>
            </a:r>
            <a:r>
              <a:rPr lang="ko-KR" altLang="en-US"/>
              <a:t>수업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6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5403-78B8-DB1D-B238-6EC6455BF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C145D-3C70-FE4A-8E85-212AEC791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92FA-8F19-28B2-6FE4-36E6C38E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689F-4088-F60F-BBF3-D76BE847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24E1-45DF-AA17-B92E-483A1DE1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BC1B-3E6A-4502-7B4B-A7BAF13A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07836-3B9A-058B-ADA9-B110C0C8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71E9-C0D2-7E8E-0598-6375F3B1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4FBB-2677-3F5F-5DB0-725B80A1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7E37-8AB8-271E-C9F3-9530CB1C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358FF-09D0-FE24-759F-A1BF86D78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CA4DA-3507-6688-0EFE-C75960E31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7223C-8C57-9B9D-4096-CE1EB631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06C3-4C92-DAC7-91BE-512CABD0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E90A-DE7E-BC29-3620-E933EE6A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CADE-905D-AE10-AC86-3D556F2B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5B3D-0DFF-92BB-5250-64AE70EB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5763-978D-58BA-77A6-BD67949B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6FA6-B5CD-43F2-4A8C-86320117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6673C-6ECB-6F07-9AC2-60C0121A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4ADC-3A7B-3A6D-BB8E-89E98D9A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5B97-140D-EB66-5582-3F6EB2CCA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48486-F1B9-6DED-5139-DAD4331E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91D-D161-6575-D799-F5E7D753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9E9B-E037-F1D5-583C-75CF24BD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7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A6B8-CB37-AA8F-5EF6-C9EF4428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7D7D-248C-51E3-C218-ECA608BE4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156C4-101C-939C-D4BF-5EE8BDD8D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AA3D-E7A9-3929-B550-F0C0D8B7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419B-4D6C-3F37-0F8A-4F5933F3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63A2-E981-5EDD-9BD6-8F37BE0B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06DF-42B5-01BD-1F43-9655CB62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25E0-D26E-5356-2E60-47D13063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11AC-BC6D-5FED-8982-C92A1A9B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F697B-4BBB-8281-810B-3B3CDDD63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2A012-84D2-BB16-EE8C-A8B43C1C7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A1EDB-7DC5-013E-5736-E750771F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62202-D667-F88F-04B1-00E39656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3D284-727C-E014-6F9D-0BF04694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8D27-4E6F-3FA9-AE42-0BDCBEA9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DF960-53FF-B056-573E-063E8BEB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4149-0D08-8565-831A-670C026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463E9-F821-A4B6-291D-82129ED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B3E9D-0024-30DD-57A5-D9076DEE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4D41B-2688-BB61-59DF-573E22DD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F4639-1E3D-E3AD-D7FB-1F7B4876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2668-297D-0C4A-B689-51E34166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0564-5BBE-F244-6D75-E0CDA0877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5D4BE-CCB6-8B81-A02A-11A61A374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CBA6F-4617-F462-C266-71DF2001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59790-BF75-334A-B8C4-A7980A19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6B05-06FC-579A-E93C-3505BF7C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03CA-91B6-64BF-2DE7-950DB8BC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AFBC5-5A1D-DD01-9D1D-0E7ECEF3F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1C4B6-B3FF-FC93-4F18-2D27E344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7805F-DFE9-B293-BB09-03AF0690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C3457-CDA4-DF38-909A-F8057463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7327-791E-A079-E8D7-1D133D6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D4065-B10E-B3D6-A5B0-89C4E0C7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4A1D-03FE-A886-2116-C82C4B182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532C-098D-625C-77E2-6BA8455AE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6363-8F46-4F7D-B4E0-980A6CD0B79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1A2C2-7FF0-E692-BABC-987CF7AFE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B6FAD-3A9D-D36E-0787-6AF7B3B40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1-96171-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to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infection status and symptom level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4946488" y="3683653"/>
            <a:ext cx="2299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Franky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Jo, Youngji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8054BC-7074-AAA0-6D7D-84BB7A36F378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5AF8AA-9353-93E8-0169-6F47BD3B16DE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for case-based cohort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6F97A-AC9F-CAE3-07E4-1646D9A8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9" y="666849"/>
            <a:ext cx="9762139" cy="605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57955A-3643-CB57-3615-770ECDBE2602}"/>
              </a:ext>
            </a:extLst>
          </p:cNvPr>
          <p:cNvSpPr txBox="1"/>
          <p:nvPr/>
        </p:nvSpPr>
        <p:spPr>
          <a:xfrm>
            <a:off x="1609344" y="955991"/>
            <a:ext cx="126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Add a total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2CBA1-F4B2-07C9-A0CC-EB883EEC4DD8}"/>
              </a:ext>
            </a:extLst>
          </p:cNvPr>
          <p:cNvSpPr txBox="1"/>
          <p:nvPr/>
        </p:nvSpPr>
        <p:spPr>
          <a:xfrm>
            <a:off x="10289308" y="2691993"/>
            <a:ext cx="20621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Include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hybrid, vaccine</a:t>
            </a:r>
          </a:p>
          <a:p>
            <a:r>
              <a:rPr lang="en-US" dirty="0">
                <a:highlight>
                  <a:srgbClr val="FFFF00"/>
                </a:highlight>
              </a:rPr>
              <a:t>Naïve induced</a:t>
            </a:r>
          </a:p>
          <a:p>
            <a:r>
              <a:rPr lang="en-US" dirty="0">
                <a:highlight>
                  <a:srgbClr val="FFFF00"/>
                </a:highlight>
              </a:rPr>
              <a:t>in the table</a:t>
            </a:r>
          </a:p>
          <a:p>
            <a:r>
              <a:rPr lang="en-US" dirty="0">
                <a:highlight>
                  <a:srgbClr val="FFFF00"/>
                </a:highlight>
              </a:rPr>
              <a:t>As well as the forest</a:t>
            </a:r>
          </a:p>
          <a:p>
            <a:r>
              <a:rPr lang="en-US" dirty="0">
                <a:highlight>
                  <a:srgbClr val="FFFF00"/>
                </a:highlight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366335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31C6958E-1FAC-4A34-258D-AD79AC76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72A0D-6E73-AED1-37D3-6D6DAF67C5AA}"/>
              </a:ext>
            </a:extLst>
          </p:cNvPr>
          <p:cNvSpPr txBox="1"/>
          <p:nvPr/>
        </p:nvSpPr>
        <p:spPr>
          <a:xfrm>
            <a:off x="5431536" y="6400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Change the value related to the risk(infection)</a:t>
            </a:r>
          </a:p>
        </p:txBody>
      </p:sp>
    </p:spTree>
    <p:extLst>
      <p:ext uri="{BB962C8B-B14F-4D97-AF65-F5344CB8AC3E}">
        <p14:creationId xmlns:p14="http://schemas.microsoft.com/office/powerpoint/2010/main" val="1191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66CE6-26A4-4EAE-BE00-A35953A2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62" y="800823"/>
            <a:ext cx="7772400" cy="48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B596A-7067-1C0A-2170-A8B4D4EE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1" y="698437"/>
            <a:ext cx="8827703" cy="546638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3D421E-AA62-B5FC-D78A-5E9313C3408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8307B3-EF75-3FDB-5FAB-65AEE85DD39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Figure2b: Line plot of S antibody levels versus latest immunological gap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DB290-EA72-D7D4-1EA4-4247FCC67714}"/>
              </a:ext>
            </a:extLst>
          </p:cNvPr>
          <p:cNvSpPr txBox="1"/>
          <p:nvPr/>
        </p:nvSpPr>
        <p:spPr>
          <a:xfrm>
            <a:off x="1239720" y="5918049"/>
            <a:ext cx="8693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Whatever the most recent immunological gap, the average S antibody level of objects without infection is obviously </a:t>
            </a:r>
          </a:p>
          <a:p>
            <a:r>
              <a:rPr lang="en-US" sz="1400" i="1" dirty="0"/>
              <a:t>higher than those with infection; Additionally, as the most recent immunological gap goes on, the median S antibody </a:t>
            </a:r>
          </a:p>
          <a:p>
            <a:r>
              <a:rPr lang="en-US" sz="1400" i="1" dirty="0"/>
              <a:t>level goes down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C5F9A-BD91-A916-6544-4D42A0C15ECE}"/>
              </a:ext>
            </a:extLst>
          </p:cNvPr>
          <p:cNvSpPr/>
          <p:nvPr/>
        </p:nvSpPr>
        <p:spPr>
          <a:xfrm>
            <a:off x="770561" y="4372431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7666E-C2C8-8C0C-4BA1-51FF4FD58A98}"/>
              </a:ext>
            </a:extLst>
          </p:cNvPr>
          <p:cNvSpPr txBox="1"/>
          <p:nvPr/>
        </p:nvSpPr>
        <p:spPr>
          <a:xfrm>
            <a:off x="951042" y="434479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B9D35-2ABD-C42E-4A6F-1DAEB197A8D5}"/>
              </a:ext>
            </a:extLst>
          </p:cNvPr>
          <p:cNvSpPr/>
          <p:nvPr/>
        </p:nvSpPr>
        <p:spPr>
          <a:xfrm>
            <a:off x="951042" y="3341509"/>
            <a:ext cx="371584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37EAF-8E9A-B388-BE9D-DC22B9EB210D}"/>
              </a:ext>
            </a:extLst>
          </p:cNvPr>
          <p:cNvSpPr txBox="1"/>
          <p:nvPr/>
        </p:nvSpPr>
        <p:spPr>
          <a:xfrm>
            <a:off x="951042" y="331387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DF064-1047-8EC8-6042-5C4C663E1070}"/>
              </a:ext>
            </a:extLst>
          </p:cNvPr>
          <p:cNvSpPr/>
          <p:nvPr/>
        </p:nvSpPr>
        <p:spPr>
          <a:xfrm>
            <a:off x="770561" y="2158269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931CC-3D67-B92B-B0EF-67C7D18A5FD5}"/>
              </a:ext>
            </a:extLst>
          </p:cNvPr>
          <p:cNvSpPr txBox="1"/>
          <p:nvPr/>
        </p:nvSpPr>
        <p:spPr>
          <a:xfrm>
            <a:off x="951042" y="213063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E9FCC-8CBC-F60E-2F15-B95AA94A29CE}"/>
              </a:ext>
            </a:extLst>
          </p:cNvPr>
          <p:cNvSpPr/>
          <p:nvPr/>
        </p:nvSpPr>
        <p:spPr>
          <a:xfrm>
            <a:off x="770561" y="1135992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0CBA9-46A9-0761-2BD4-7ADB7DAF494C}"/>
              </a:ext>
            </a:extLst>
          </p:cNvPr>
          <p:cNvSpPr txBox="1"/>
          <p:nvPr/>
        </p:nvSpPr>
        <p:spPr>
          <a:xfrm>
            <a:off x="951042" y="110835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360E7-4D24-947E-108B-65D17049A782}"/>
              </a:ext>
            </a:extLst>
          </p:cNvPr>
          <p:cNvSpPr txBox="1"/>
          <p:nvPr/>
        </p:nvSpPr>
        <p:spPr>
          <a:xfrm>
            <a:off x="8858725" y="1682207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Update the plot </a:t>
            </a:r>
          </a:p>
        </p:txBody>
      </p:sp>
    </p:spTree>
    <p:extLst>
      <p:ext uri="{BB962C8B-B14F-4D97-AF65-F5344CB8AC3E}">
        <p14:creationId xmlns:p14="http://schemas.microsoft.com/office/powerpoint/2010/main" val="365453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5F8BE62-CF90-BE97-1D9F-CF9815DE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0" y="673695"/>
            <a:ext cx="10010653" cy="608935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99D286-5A45-0895-F48A-FD64BF6E27F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156D7D-72AF-7810-C7E7-40FFA99B36E8}"/>
              </a:ext>
            </a:extLst>
          </p:cNvPr>
          <p:cNvSpPr txBox="1"/>
          <p:nvPr/>
        </p:nvSpPr>
        <p:spPr>
          <a:xfrm>
            <a:off x="351679" y="293620"/>
            <a:ext cx="985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Figure2c: Line plot of S antibody levels versus latest immunological gap, grid wrapped by hybrid induced(A) and vaccine induced group(C)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97AB0-617A-46CC-4BD5-A4646D635CE9}"/>
              </a:ext>
            </a:extLst>
          </p:cNvPr>
          <p:cNvSpPr/>
          <p:nvPr/>
        </p:nvSpPr>
        <p:spPr>
          <a:xfrm>
            <a:off x="239619" y="5739115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8A155-27BA-4FB4-1C11-AE0FBEB9A4B2}"/>
              </a:ext>
            </a:extLst>
          </p:cNvPr>
          <p:cNvSpPr txBox="1"/>
          <p:nvPr/>
        </p:nvSpPr>
        <p:spPr>
          <a:xfrm>
            <a:off x="420100" y="571148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2.5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FAF41-4945-5CA4-3511-C7C0F49401B7}"/>
              </a:ext>
            </a:extLst>
          </p:cNvPr>
          <p:cNvSpPr/>
          <p:nvPr/>
        </p:nvSpPr>
        <p:spPr>
          <a:xfrm>
            <a:off x="239619" y="4544496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02855-ABE0-CA6A-4A43-65D2BDC2207D}"/>
              </a:ext>
            </a:extLst>
          </p:cNvPr>
          <p:cNvSpPr txBox="1"/>
          <p:nvPr/>
        </p:nvSpPr>
        <p:spPr>
          <a:xfrm>
            <a:off x="420100" y="451686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49388-81F9-BEA0-E182-FEA27116B282}"/>
              </a:ext>
            </a:extLst>
          </p:cNvPr>
          <p:cNvSpPr/>
          <p:nvPr/>
        </p:nvSpPr>
        <p:spPr>
          <a:xfrm>
            <a:off x="501445" y="3474077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B2F93-96DE-8A60-5AA8-B47C085ED4D3}"/>
              </a:ext>
            </a:extLst>
          </p:cNvPr>
          <p:cNvSpPr txBox="1"/>
          <p:nvPr/>
        </p:nvSpPr>
        <p:spPr>
          <a:xfrm>
            <a:off x="420100" y="3446442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1A664-3785-4F1C-FC25-D782EFF443E9}"/>
              </a:ext>
            </a:extLst>
          </p:cNvPr>
          <p:cNvSpPr/>
          <p:nvPr/>
        </p:nvSpPr>
        <p:spPr>
          <a:xfrm>
            <a:off x="501445" y="2280558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802AA-AEE3-7B71-E9C6-3670AABBBCE8}"/>
              </a:ext>
            </a:extLst>
          </p:cNvPr>
          <p:cNvSpPr txBox="1"/>
          <p:nvPr/>
        </p:nvSpPr>
        <p:spPr>
          <a:xfrm>
            <a:off x="420100" y="2252923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0BF4E4-87AD-F1E0-B25A-B4A6BB5EA188}"/>
              </a:ext>
            </a:extLst>
          </p:cNvPr>
          <p:cNvSpPr/>
          <p:nvPr/>
        </p:nvSpPr>
        <p:spPr>
          <a:xfrm>
            <a:off x="501445" y="1162730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F5AE-E203-FF56-B95A-CCEC6FC13AE1}"/>
              </a:ext>
            </a:extLst>
          </p:cNvPr>
          <p:cNvSpPr txBox="1"/>
          <p:nvPr/>
        </p:nvSpPr>
        <p:spPr>
          <a:xfrm>
            <a:off x="420100" y="1135095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4C42F-8550-4755-F42B-662A782E4132}"/>
              </a:ext>
            </a:extLst>
          </p:cNvPr>
          <p:cNvSpPr txBox="1"/>
          <p:nvPr/>
        </p:nvSpPr>
        <p:spPr>
          <a:xfrm>
            <a:off x="10794670" y="1116281"/>
            <a:ext cx="1547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Three panels</a:t>
            </a:r>
          </a:p>
          <a:p>
            <a:r>
              <a:rPr lang="en-US" dirty="0">
                <a:highlight>
                  <a:srgbClr val="FFFF00"/>
                </a:highlight>
              </a:rPr>
              <a:t>Total </a:t>
            </a:r>
          </a:p>
          <a:p>
            <a:r>
              <a:rPr lang="en-US" dirty="0">
                <a:highlight>
                  <a:srgbClr val="FFFF00"/>
                </a:highlight>
              </a:rPr>
              <a:t>Hybrid induce </a:t>
            </a:r>
          </a:p>
          <a:p>
            <a:r>
              <a:rPr lang="en-US" dirty="0">
                <a:highlight>
                  <a:srgbClr val="FFFF00"/>
                </a:highlight>
              </a:rPr>
              <a:t>Vaccine </a:t>
            </a:r>
          </a:p>
          <a:p>
            <a:r>
              <a:rPr lang="en-US" dirty="0">
                <a:highlight>
                  <a:srgbClr val="FFFF00"/>
                </a:highlight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3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21A64-D09C-4E8B-D3DD-0424A543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11"/>
            <a:ext cx="12192000" cy="5761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D46FC-B7B8-8957-0804-2B0787068EED}"/>
              </a:ext>
            </a:extLst>
          </p:cNvPr>
          <p:cNvSpPr txBox="1"/>
          <p:nvPr/>
        </p:nvSpPr>
        <p:spPr>
          <a:xfrm>
            <a:off x="8392683" y="259645"/>
            <a:ext cx="205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Make a four groups </a:t>
            </a:r>
          </a:p>
          <a:p>
            <a:r>
              <a:rPr lang="en-US" dirty="0">
                <a:highlight>
                  <a:srgbClr val="FFFF00"/>
                </a:highlight>
              </a:rPr>
              <a:t>Right order</a:t>
            </a:r>
          </a:p>
        </p:txBody>
      </p:sp>
    </p:spTree>
    <p:extLst>
      <p:ext uri="{BB962C8B-B14F-4D97-AF65-F5344CB8AC3E}">
        <p14:creationId xmlns:p14="http://schemas.microsoft.com/office/powerpoint/2010/main" val="140450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E1280-BB95-6B57-FC20-B11297E6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0B398-809F-680C-E878-2C27AD77059D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Plot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FD891B-A5BD-1D18-8918-83768A59352C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B58A8B-3D7F-A5E5-7F0E-7F89B875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09" y="605419"/>
            <a:ext cx="9215581" cy="5681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367BA7-0175-60FE-D0ED-CDCB94A53AF1}"/>
              </a:ext>
            </a:extLst>
          </p:cNvPr>
          <p:cNvSpPr txBox="1"/>
          <p:nvPr/>
        </p:nvSpPr>
        <p:spPr>
          <a:xfrm>
            <a:off x="9881171" y="1150375"/>
            <a:ext cx="2011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Divide by</a:t>
            </a:r>
          </a:p>
          <a:p>
            <a:r>
              <a:rPr lang="en-US" dirty="0">
                <a:highlight>
                  <a:srgbClr val="FFFF00"/>
                </a:highlight>
              </a:rPr>
              <a:t>Vaccine and hybrid </a:t>
            </a:r>
          </a:p>
          <a:p>
            <a:r>
              <a:rPr lang="en-US" dirty="0">
                <a:highlight>
                  <a:srgbClr val="FFFF00"/>
                </a:highlight>
              </a:rPr>
              <a:t>Induced factor</a:t>
            </a:r>
          </a:p>
        </p:txBody>
      </p:sp>
    </p:spTree>
    <p:extLst>
      <p:ext uri="{BB962C8B-B14F-4D97-AF65-F5344CB8AC3E}">
        <p14:creationId xmlns:p14="http://schemas.microsoft.com/office/powerpoint/2010/main" val="113479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revealed there was no clear relationship between Spike antibody level and the severity of  COVID-19 symptoms.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 S antibody level threshold can guide appropriate vaccination interval by age group.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association between S (spike) antibody levels and the severity of symptoms in individuals infected with COVID-19 shows a complex relationship between the immune response and disease outcomes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hile higher levels of S antibodies, especially those capable of neutralizing the virus, are generally associated with a more severe initial presentation of symptoms 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Sancilio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et al, 2022), they may also indicate a more effective immune response.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Symptom levels can be a wide range but our study data is limited to binary information (Yes/No).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 antibody level can not explain the neutralizing antibody, which could be a better predictor for symptom severity.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Small sample size for those who are infected and asymptomatic individuals,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Longer duration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follow up on RR may be warranted.</a:t>
            </a: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ourworldindata.org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/covid-vaccinations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Amjadi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F., &amp; O'Connell, S. E. (2021). Specific COVID-19 symptoms correlate with high antibody levels against SARS-CoV-2. *AAI*.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Imai, K., Kitagawa, Y., Tabata, S., Kubota, K.,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Nagura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Goldblatt, D., Fiore-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Gartland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Johnson, M., Hunt, A., Bengt, C.,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Zavadska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Snipe, H. D., Brown, J. S., Workman, L.,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J.,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Montefiori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Shen, X., Dull, P., Plotkin, S.,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&amp; Ambrosino, D. (2021). Towards a population-based threshold of protection for COVID-19 vaccines. *Vaccine*. 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eutralizing antibody levels are highly predictive of immune protection from symptomatic SARS-CoV-2 infection (Khoury DS et al, 2021) and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evels of antibody protection required to prevent symptomatic COVID-19 (Feng S et al, 2021)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900" b="1" i="0" dirty="0">
              <a:solidFill>
                <a:srgbClr val="2C2C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The S antibodies include neutralizing antibodies, which can directly interfere with the ability of the virus to infect cells. Higher levels of S antibodies generally correlate with a stronger capacity to neutralize the virus and prevent infection.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S antibody protection duration is being studied. Although S antibodies offer initial defense, their levels may decrease over time, reducing protection. This has prompted booster shot recommendations to sustain immunity..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The rise of SARS-CoV-2 variants has complicated how S antibody levels protect us. Variants with mutations in the S protein can lower antibody effectiveness, risking breakthrough infections in vaccinated people. Research continues to explore the protection correlation against various variants..</a:t>
            </a:r>
          </a:p>
          <a:p>
            <a:pPr lvl="1"/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: Quantitative S antibody level assessments offer insights into immune status, but the protective threshold varies and isn't precisely defined for the population.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B283-261B-242E-BDE2-4BB09125276B}"/>
              </a:ext>
            </a:extLst>
          </p:cNvPr>
          <p:cNvSpPr txBox="1">
            <a:spLocks/>
          </p:cNvSpPr>
          <p:nvPr/>
        </p:nvSpPr>
        <p:spPr>
          <a:xfrm>
            <a:off x="2260035" y="2766218"/>
            <a:ext cx="767193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C12AC-5D6D-176E-9277-91101385A49E}"/>
              </a:ext>
            </a:extLst>
          </p:cNvPr>
          <p:cNvSpPr txBox="1"/>
          <p:nvPr/>
        </p:nvSpPr>
        <p:spPr>
          <a:xfrm>
            <a:off x="243774" y="935225"/>
            <a:ext cx="1132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revealed there was no clear relationship between Spike antibody level and the severity of  COVID-19 symptom.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the study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Imai, K. and Kitagawa, Y., Japan 2021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focused on collecting Spike antibody levels from patients exhibiting a range of COVID-19 symptom severities. This approach, distinct from utilizing immobilized recombinant S protein, clarifies the link between anti-Spike antibodies, COVID-19 infection rates, and symptom severity.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Contrasting with the study conducted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Goldblatt in 2022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establishes a protection threshold based on total anti-Spike antibody levels, as opposed to focusing solely on IgG. This approach offers a unique perspective in determining the protective correlate, providing a broader understanding of immunity.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shows that the group of confirmed infections identified between the first and second surveillance points, especially among asymptomatic individuals, is small,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efforts should concentrate on integrating data from the third surveillance to enhance the cohort's comprehensiveness.</a:t>
            </a:r>
          </a:p>
        </p:txBody>
      </p:sp>
    </p:spTree>
    <p:extLst>
      <p:ext uri="{BB962C8B-B14F-4D97-AF65-F5344CB8AC3E}">
        <p14:creationId xmlns:p14="http://schemas.microsoft.com/office/powerpoint/2010/main" val="1014185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03552" y="34057"/>
            <a:ext cx="110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Selection criteria for main and reserve households in the aggregate premises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4A62-81BA-8622-12D3-2BE4CE03E83A}"/>
              </a:ext>
            </a:extLst>
          </p:cNvPr>
          <p:cNvSpPr txBox="1"/>
          <p:nvPr/>
        </p:nvSpPr>
        <p:spPr>
          <a:xfrm>
            <a:off x="7538618" y="1745100"/>
            <a:ext cx="486334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At least 2 assignments per region </a:t>
            </a:r>
          </a:p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(*Depends on the number of goals per region)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E181-6F37-9BBC-46BD-80C49A27FE34}"/>
              </a:ext>
            </a:extLst>
          </p:cNvPr>
          <p:cNvSpPr txBox="1"/>
          <p:nvPr/>
        </p:nvSpPr>
        <p:spPr>
          <a:xfrm>
            <a:off x="7534236" y="3336332"/>
            <a:ext cx="41781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Randomly selected by Global Research 5 Pattern Furniture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E157A-EFD3-AD87-EA54-0362C753AC45}"/>
              </a:ext>
            </a:extLst>
          </p:cNvPr>
          <p:cNvSpPr txBox="1"/>
          <p:nvPr/>
        </p:nvSpPr>
        <p:spPr>
          <a:xfrm>
            <a:off x="7538618" y="4922880"/>
            <a:ext cx="4653382" cy="153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If this household declines consent or is unsuitable, spare furniture is designated in a counterclockwise spiral upon the surveyor's request, approved by the survey manager.</a:t>
            </a:r>
            <a:endParaRPr lang="en-US" altLang="ko-KR" sz="1600" u="sng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A8E080-CE6B-8D77-6A88-4C79C8BBEEC3}"/>
              </a:ext>
            </a:extLst>
          </p:cNvPr>
          <p:cNvSpPr/>
          <p:nvPr/>
        </p:nvSpPr>
        <p:spPr>
          <a:xfrm rot="19933654">
            <a:off x="6262142" y="1660837"/>
            <a:ext cx="90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88F55-FC61-6BC5-EB58-9F6E93B085EC}"/>
              </a:ext>
            </a:extLst>
          </p:cNvPr>
          <p:cNvSpPr txBox="1"/>
          <p:nvPr/>
        </p:nvSpPr>
        <p:spPr>
          <a:xfrm>
            <a:off x="6029950" y="1685510"/>
            <a:ext cx="136438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Aggregate Sphere</a:t>
            </a:r>
            <a:endParaRPr lang="en-US" altLang="ko-KR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1468C-A6F8-23EA-49C2-7F3F62A55A4A}"/>
              </a:ext>
            </a:extLst>
          </p:cNvPr>
          <p:cNvSpPr/>
          <p:nvPr/>
        </p:nvSpPr>
        <p:spPr>
          <a:xfrm rot="19933654">
            <a:off x="6253844" y="3314106"/>
            <a:ext cx="900000" cy="900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6F43C-A5BD-F75C-D218-2115EE79D1FD}"/>
              </a:ext>
            </a:extLst>
          </p:cNvPr>
          <p:cNvSpPr txBox="1"/>
          <p:nvPr/>
        </p:nvSpPr>
        <p:spPr>
          <a:xfrm>
            <a:off x="6124627" y="3284987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Main Furniture</a:t>
            </a:r>
            <a:endParaRPr lang="en-US" altLang="ko-KR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0A9C9-C6E8-200C-6723-1854BF549867}"/>
              </a:ext>
            </a:extLst>
          </p:cNvPr>
          <p:cNvSpPr/>
          <p:nvPr/>
        </p:nvSpPr>
        <p:spPr>
          <a:xfrm rot="19933654">
            <a:off x="6290770" y="5080725"/>
            <a:ext cx="900000" cy="900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B9865-A494-FE7B-8436-786340E50CAD}"/>
              </a:ext>
            </a:extLst>
          </p:cNvPr>
          <p:cNvSpPr txBox="1"/>
          <p:nvPr/>
        </p:nvSpPr>
        <p:spPr>
          <a:xfrm>
            <a:off x="6178645" y="5061190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Spare Furniture</a:t>
            </a:r>
            <a:endParaRPr lang="en-US" altLang="ko-KR" sz="1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8FB148-73FF-11F5-2EBA-9A9A44B1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5" y="1428880"/>
            <a:ext cx="5485991" cy="50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253710B-95FD-86D4-7BBB-2390A8B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7" y="361043"/>
            <a:ext cx="11774365" cy="663575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Trend of Decreased Antibody Titers Among Participants in the Follow-Up Survey </a:t>
            </a:r>
            <a:b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(Total, 9,007 individuals)</a:t>
            </a:r>
            <a:endParaRPr lang="ko-KR" altLang="en-US" sz="2400" b="1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FD89D-0189-9F74-D1E0-522585A527FB}"/>
              </a:ext>
            </a:extLst>
          </p:cNvPr>
          <p:cNvSpPr txBox="1"/>
          <p:nvPr/>
        </p:nvSpPr>
        <p:spPr>
          <a:xfrm>
            <a:off x="798128" y="1267124"/>
            <a:ext cx="734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Collection Date – Last Vaccination Record or Date of Confirmation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42FD9-4AD1-DEA9-455E-A0E91A2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705662"/>
            <a:ext cx="8766628" cy="51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154F-AE3F-3059-5B3D-CA9D9E97153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F1DD6-DFF8-84D1-6505-FB99F8B4F147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90ED22-F8F0-4BEC-9A57-34E52B5FA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0" r="25288"/>
          <a:stretch/>
        </p:blipFill>
        <p:spPr>
          <a:xfrm>
            <a:off x="656479" y="570619"/>
            <a:ext cx="10227582" cy="5550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6DB233-EEC0-7AB5-1600-B392740BE56E}"/>
              </a:ext>
            </a:extLst>
          </p:cNvPr>
          <p:cNvSpPr/>
          <p:nvPr/>
        </p:nvSpPr>
        <p:spPr>
          <a:xfrm>
            <a:off x="1935984" y="2824483"/>
            <a:ext cx="4434336" cy="4470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F6A60-BA3D-CF45-DE6A-072C5E4F374A}"/>
              </a:ext>
            </a:extLst>
          </p:cNvPr>
          <p:cNvSpPr txBox="1"/>
          <p:nvPr/>
        </p:nvSpPr>
        <p:spPr>
          <a:xfrm>
            <a:off x="6370320" y="2824482"/>
            <a:ext cx="374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Both ”S_num_S1” and “age” are significant here</a:t>
            </a:r>
          </a:p>
        </p:txBody>
      </p:sp>
    </p:spTree>
    <p:extLst>
      <p:ext uri="{BB962C8B-B14F-4D97-AF65-F5344CB8AC3E}">
        <p14:creationId xmlns:p14="http://schemas.microsoft.com/office/powerpoint/2010/main" val="145480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F5A45-44D5-5658-16FA-C12D2EC5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8" y="570619"/>
            <a:ext cx="10227581" cy="6169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56B424-2FA6-2488-60DF-7B44AF3AA69C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comparison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8C7158-093A-560B-D70D-EC22C842E78B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2D8E64-76DC-028A-1629-043E705FFA86}"/>
              </a:ext>
            </a:extLst>
          </p:cNvPr>
          <p:cNvSpPr txBox="1"/>
          <p:nvPr/>
        </p:nvSpPr>
        <p:spPr>
          <a:xfrm>
            <a:off x="10607040" y="3154680"/>
            <a:ext cx="180870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850" dirty="0"/>
              <a:t>Infec ~ S_num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Income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Age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Otherdisease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edu</a:t>
            </a:r>
          </a:p>
        </p:txBody>
      </p:sp>
    </p:spTree>
    <p:extLst>
      <p:ext uri="{BB962C8B-B14F-4D97-AF65-F5344CB8AC3E}">
        <p14:creationId xmlns:p14="http://schemas.microsoft.com/office/powerpoint/2010/main" val="70750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A23-F755-68BC-47A0-1DCE656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5176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Topic: If S antibody level contribute to COVID-19 symptoms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F4AED-CCD5-689E-A043-44240DF2B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160" y="814546"/>
            <a:ext cx="8534400" cy="1071403"/>
          </a:xfrm>
        </p:spPr>
        <p:txBody>
          <a:bodyPr>
            <a:normAutofit/>
          </a:bodyPr>
          <a:lstStyle/>
          <a:p>
            <a:r>
              <a:rPr lang="en-US" sz="2400" dirty="0"/>
              <a:t>What do we currently have ?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38C0-3F8B-9049-B4C2-24C26FF171CD}"/>
              </a:ext>
            </a:extLst>
          </p:cNvPr>
          <p:cNvSpPr txBox="1"/>
          <p:nvPr/>
        </p:nvSpPr>
        <p:spPr>
          <a:xfrm>
            <a:off x="5321885" y="2268860"/>
            <a:ext cx="55712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2C4FA-4019-F08F-699E-E878E2128EC3}"/>
              </a:ext>
            </a:extLst>
          </p:cNvPr>
          <p:cNvSpPr txBox="1"/>
          <p:nvPr/>
        </p:nvSpPr>
        <p:spPr>
          <a:xfrm>
            <a:off x="2965711" y="175222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B6250-7DF9-32A2-35AB-9053F6F1AD86}"/>
              </a:ext>
            </a:extLst>
          </p:cNvPr>
          <p:cNvSpPr txBox="1"/>
          <p:nvPr/>
        </p:nvSpPr>
        <p:spPr>
          <a:xfrm>
            <a:off x="7840748" y="174765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093DC-C03B-55C2-5FB3-D0C3E7AE0901}"/>
              </a:ext>
            </a:extLst>
          </p:cNvPr>
          <p:cNvSpPr txBox="1"/>
          <p:nvPr/>
        </p:nvSpPr>
        <p:spPr>
          <a:xfrm>
            <a:off x="1004727" y="2285378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35671-E2DE-E991-6D21-2BB153F2BCBF}"/>
              </a:ext>
            </a:extLst>
          </p:cNvPr>
          <p:cNvCxnSpPr>
            <a:cxnSpLocks/>
          </p:cNvCxnSpPr>
          <p:nvPr/>
        </p:nvCxnSpPr>
        <p:spPr>
          <a:xfrm>
            <a:off x="155917" y="2559578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9A1DF516-BAB9-234A-A4D9-75C3583C8F0C}"/>
              </a:ext>
            </a:extLst>
          </p:cNvPr>
          <p:cNvSpPr/>
          <p:nvPr/>
        </p:nvSpPr>
        <p:spPr>
          <a:xfrm>
            <a:off x="1489395" y="234127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8B687E-F66E-D767-BB16-47ACCB81D804}"/>
              </a:ext>
            </a:extLst>
          </p:cNvPr>
          <p:cNvSpPr/>
          <p:nvPr/>
        </p:nvSpPr>
        <p:spPr>
          <a:xfrm>
            <a:off x="3594679" y="2342346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A5ECDA-04AD-F91D-BA09-376A19BC4BE5}"/>
              </a:ext>
            </a:extLst>
          </p:cNvPr>
          <p:cNvSpPr/>
          <p:nvPr/>
        </p:nvSpPr>
        <p:spPr>
          <a:xfrm>
            <a:off x="8504482" y="2341003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72D33B-54FC-0CE3-A09B-1D284D3C8417}"/>
              </a:ext>
            </a:extLst>
          </p:cNvPr>
          <p:cNvSpPr/>
          <p:nvPr/>
        </p:nvSpPr>
        <p:spPr>
          <a:xfrm>
            <a:off x="511293" y="235262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B80178A3-B1D8-2ADC-D579-ED2934A55428}"/>
              </a:ext>
            </a:extLst>
          </p:cNvPr>
          <p:cNvSpPr/>
          <p:nvPr/>
        </p:nvSpPr>
        <p:spPr>
          <a:xfrm>
            <a:off x="6633577" y="2306111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64">
            <a:extLst>
              <a:ext uri="{FF2B5EF4-FFF2-40B4-BE49-F238E27FC236}">
                <a16:creationId xmlns:a16="http://schemas.microsoft.com/office/drawing/2014/main" id="{649231B9-1DCC-8939-3DC2-01A3A6761343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5331019" y="766325"/>
            <a:ext cx="36235" cy="3115809"/>
          </a:xfrm>
          <a:prstGeom prst="curvedConnector3">
            <a:avLst>
              <a:gd name="adj1" fmla="val 1322332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46">
            <a:extLst>
              <a:ext uri="{FF2B5EF4-FFF2-40B4-BE49-F238E27FC236}">
                <a16:creationId xmlns:a16="http://schemas.microsoft.com/office/drawing/2014/main" id="{15A4B1F9-17B7-AE0B-1637-CD7C027D37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7980" y="806730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46">
            <a:extLst>
              <a:ext uri="{FF2B5EF4-FFF2-40B4-BE49-F238E27FC236}">
                <a16:creationId xmlns:a16="http://schemas.microsoft.com/office/drawing/2014/main" id="{256DA691-C329-2DFD-986D-6F12364093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53615" y="1306523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F4AB5D-62C6-D2A0-3764-1FC41DF22554}"/>
              </a:ext>
            </a:extLst>
          </p:cNvPr>
          <p:cNvSpPr txBox="1"/>
          <p:nvPr/>
        </p:nvSpPr>
        <p:spPr>
          <a:xfrm>
            <a:off x="215507" y="2800153"/>
            <a:ext cx="116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latest vaccination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80B7-CF1B-7616-DD20-126D0B51E9EA}"/>
              </a:ext>
            </a:extLst>
          </p:cNvPr>
          <p:cNvSpPr txBox="1"/>
          <p:nvPr/>
        </p:nvSpPr>
        <p:spPr>
          <a:xfrm>
            <a:off x="1382011" y="2807746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73142C-C6EE-873C-0F9A-AD8AB642439F}"/>
              </a:ext>
            </a:extLst>
          </p:cNvPr>
          <p:cNvSpPr txBox="1"/>
          <p:nvPr/>
        </p:nvSpPr>
        <p:spPr>
          <a:xfrm>
            <a:off x="3265836" y="2805142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Survey1 </a:t>
            </a:r>
          </a:p>
          <a:p>
            <a:r>
              <a:rPr lang="en-US" sz="1400" i="1" dirty="0"/>
              <a:t>2) S Antibody level of Survey1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3597B-C4EB-DCDE-52DE-E122598AA1CA}"/>
              </a:ext>
            </a:extLst>
          </p:cNvPr>
          <p:cNvSpPr txBox="1"/>
          <p:nvPr/>
        </p:nvSpPr>
        <p:spPr>
          <a:xfrm>
            <a:off x="6460239" y="2805142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ADAE5-2170-1E67-297A-2836134DD472}"/>
              </a:ext>
            </a:extLst>
          </p:cNvPr>
          <p:cNvSpPr txBox="1"/>
          <p:nvPr/>
        </p:nvSpPr>
        <p:spPr>
          <a:xfrm>
            <a:off x="8053494" y="2800153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Survey2 </a:t>
            </a:r>
          </a:p>
          <a:p>
            <a:r>
              <a:rPr lang="en-US" sz="1400" i="1" dirty="0"/>
              <a:t>2) S Antibody level of Survey2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177A7-AABC-1058-0B2D-B2B58B0E6CDB}"/>
              </a:ext>
            </a:extLst>
          </p:cNvPr>
          <p:cNvSpPr txBox="1"/>
          <p:nvPr/>
        </p:nvSpPr>
        <p:spPr>
          <a:xfrm>
            <a:off x="9943004" y="1491134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9270-A578-0A05-4318-4C7C9CC81415}"/>
              </a:ext>
            </a:extLst>
          </p:cNvPr>
          <p:cNvSpPr txBox="1"/>
          <p:nvPr/>
        </p:nvSpPr>
        <p:spPr>
          <a:xfrm>
            <a:off x="10340545" y="683741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A27B5-15A8-96F2-63F7-52DD7BDC7F21}"/>
              </a:ext>
            </a:extLst>
          </p:cNvPr>
          <p:cNvSpPr txBox="1"/>
          <p:nvPr/>
        </p:nvSpPr>
        <p:spPr>
          <a:xfrm>
            <a:off x="10348219" y="976048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6A166-9FBE-3229-21E6-67AB5E1F26AE}"/>
              </a:ext>
            </a:extLst>
          </p:cNvPr>
          <p:cNvSpPr txBox="1"/>
          <p:nvPr/>
        </p:nvSpPr>
        <p:spPr>
          <a:xfrm>
            <a:off x="10356259" y="1640084"/>
            <a:ext cx="847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contagion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0E026-A97F-2DE7-0D9D-324B9F6483CD}"/>
              </a:ext>
            </a:extLst>
          </p:cNvPr>
          <p:cNvSpPr txBox="1"/>
          <p:nvPr/>
        </p:nvSpPr>
        <p:spPr>
          <a:xfrm>
            <a:off x="10356259" y="1917187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C7B64-A022-E4D5-1BEF-B3DDE7D0100B}"/>
              </a:ext>
            </a:extLst>
          </p:cNvPr>
          <p:cNvSpPr txBox="1"/>
          <p:nvPr/>
        </p:nvSpPr>
        <p:spPr>
          <a:xfrm>
            <a:off x="10009663" y="1868915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D6BA00C3-5F97-F6E5-3099-F292F6497B5F}"/>
              </a:ext>
            </a:extLst>
          </p:cNvPr>
          <p:cNvSpPr/>
          <p:nvPr/>
        </p:nvSpPr>
        <p:spPr>
          <a:xfrm>
            <a:off x="10032202" y="1011470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6DDE5D-B0F2-6856-0A5D-2BC6ADB6057D}"/>
              </a:ext>
            </a:extLst>
          </p:cNvPr>
          <p:cNvSpPr/>
          <p:nvPr/>
        </p:nvSpPr>
        <p:spPr>
          <a:xfrm>
            <a:off x="10059263" y="707741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73F60-566A-1BDC-6582-FC4F5C5BCDC7}"/>
              </a:ext>
            </a:extLst>
          </p:cNvPr>
          <p:cNvSpPr txBox="1"/>
          <p:nvPr/>
        </p:nvSpPr>
        <p:spPr>
          <a:xfrm>
            <a:off x="10349527" y="1300101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A8E2EB71-8950-43E4-C6F4-64160A82A2B5}"/>
              </a:ext>
            </a:extLst>
          </p:cNvPr>
          <p:cNvSpPr/>
          <p:nvPr/>
        </p:nvSpPr>
        <p:spPr>
          <a:xfrm>
            <a:off x="10033511" y="1335523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AE98E2D-04BA-864B-0D51-1CD6B0A3404F}"/>
              </a:ext>
            </a:extLst>
          </p:cNvPr>
          <p:cNvCxnSpPr>
            <a:cxnSpLocks/>
          </p:cNvCxnSpPr>
          <p:nvPr/>
        </p:nvCxnSpPr>
        <p:spPr>
          <a:xfrm flipH="1" flipV="1">
            <a:off x="5625753" y="2683658"/>
            <a:ext cx="299420" cy="60811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A6870B-F765-3217-D81C-95C56CF6801E}"/>
              </a:ext>
            </a:extLst>
          </p:cNvPr>
          <p:cNvSpPr txBox="1"/>
          <p:nvPr/>
        </p:nvSpPr>
        <p:spPr>
          <a:xfrm>
            <a:off x="5625753" y="329176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F376297-B787-5753-E02F-78A33221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849829"/>
            <a:ext cx="7772400" cy="296881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8533EAD-E5C4-5C5D-0010-F099060B639A}"/>
              </a:ext>
            </a:extLst>
          </p:cNvPr>
          <p:cNvSpPr txBox="1"/>
          <p:nvPr/>
        </p:nvSpPr>
        <p:spPr>
          <a:xfrm>
            <a:off x="4933081" y="158718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</a:rPr>
              <a:t>with Decay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235195-426C-9B94-63A3-A8980BD04E48}"/>
              </a:ext>
            </a:extLst>
          </p:cNvPr>
          <p:cNvSpPr txBox="1"/>
          <p:nvPr/>
        </p:nvSpPr>
        <p:spPr>
          <a:xfrm>
            <a:off x="7700178" y="6186542"/>
            <a:ext cx="461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+mj-lt"/>
              </a:rPr>
              <a:t>DOI: </a:t>
            </a:r>
            <a:r>
              <a:rPr lang="en-US" b="1" i="1" u="none" strike="noStrike" dirty="0">
                <a:solidFill>
                  <a:srgbClr val="0071BC"/>
                </a:solidFill>
                <a:effectLst/>
                <a:latin typeface="+mj-lt"/>
                <a:hlinkClick r:id="rId3"/>
              </a:rPr>
              <a:t>10.1038/s41598-021-96171-4</a:t>
            </a:r>
            <a:endParaRPr lang="en-US" b="1" i="1" u="none" strike="noStrike" dirty="0">
              <a:solidFill>
                <a:srgbClr val="212121"/>
              </a:solidFill>
              <a:effectLst/>
              <a:latin typeface="+mj-l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9A2F13B-1405-5313-7DC4-D246A97D270B}"/>
              </a:ext>
            </a:extLst>
          </p:cNvPr>
          <p:cNvCxnSpPr>
            <a:cxnSpLocks/>
          </p:cNvCxnSpPr>
          <p:nvPr/>
        </p:nvCxnSpPr>
        <p:spPr>
          <a:xfrm>
            <a:off x="907477" y="1797117"/>
            <a:ext cx="343332" cy="59868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5AB353C-2881-615F-31DB-1EF951E75182}"/>
              </a:ext>
            </a:extLst>
          </p:cNvPr>
          <p:cNvSpPr txBox="1"/>
          <p:nvPr/>
        </p:nvSpPr>
        <p:spPr>
          <a:xfrm>
            <a:off x="360001" y="148689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1609501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56923B-BC8D-FAD2-7951-555CDA561230}"/>
              </a:ext>
            </a:extLst>
          </p:cNvPr>
          <p:cNvCxnSpPr/>
          <p:nvPr/>
        </p:nvCxnSpPr>
        <p:spPr>
          <a:xfrm>
            <a:off x="4275393" y="1179320"/>
            <a:ext cx="0" cy="517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75107-37A4-1CF2-728E-156011223DEB}"/>
              </a:ext>
            </a:extLst>
          </p:cNvPr>
          <p:cNvCxnSpPr>
            <a:cxnSpLocks/>
          </p:cNvCxnSpPr>
          <p:nvPr/>
        </p:nvCxnSpPr>
        <p:spPr>
          <a:xfrm>
            <a:off x="9163969" y="1179320"/>
            <a:ext cx="0" cy="519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E74633-370A-FB9F-CE54-D9845C674F43}"/>
              </a:ext>
            </a:extLst>
          </p:cNvPr>
          <p:cNvSpPr txBox="1"/>
          <p:nvPr/>
        </p:nvSpPr>
        <p:spPr>
          <a:xfrm>
            <a:off x="3431286" y="6248832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Aug 2022</a:t>
            </a:r>
            <a:endParaRPr lang="en-US" altLang="ko-KR" sz="1400" dirty="0"/>
          </a:p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725E5-7A7B-E31B-F801-8D22A824CC06}"/>
              </a:ext>
            </a:extLst>
          </p:cNvPr>
          <p:cNvSpPr txBox="1"/>
          <p:nvPr/>
        </p:nvSpPr>
        <p:spPr>
          <a:xfrm>
            <a:off x="8322207" y="6246235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Dec 2022</a:t>
            </a:r>
          </a:p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5CDE0-7AC3-ECA5-12A0-9BAE0B46C936}"/>
              </a:ext>
            </a:extLst>
          </p:cNvPr>
          <p:cNvCxnSpPr>
            <a:cxnSpLocks/>
          </p:cNvCxnSpPr>
          <p:nvPr/>
        </p:nvCxnSpPr>
        <p:spPr>
          <a:xfrm>
            <a:off x="623843" y="1504060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841D11-E323-62E7-40EE-3C032C2F38CB}"/>
              </a:ext>
            </a:extLst>
          </p:cNvPr>
          <p:cNvCxnSpPr>
            <a:cxnSpLocks/>
          </p:cNvCxnSpPr>
          <p:nvPr/>
        </p:nvCxnSpPr>
        <p:spPr>
          <a:xfrm>
            <a:off x="623845" y="2568726"/>
            <a:ext cx="9334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4C460-E831-85AA-E7F6-8CE20B518504}"/>
              </a:ext>
            </a:extLst>
          </p:cNvPr>
          <p:cNvCxnSpPr>
            <a:cxnSpLocks/>
          </p:cNvCxnSpPr>
          <p:nvPr/>
        </p:nvCxnSpPr>
        <p:spPr>
          <a:xfrm>
            <a:off x="720925" y="3641591"/>
            <a:ext cx="92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E83EE7A3-AB2A-9D11-3336-3927A1D7E6F5}"/>
              </a:ext>
            </a:extLst>
          </p:cNvPr>
          <p:cNvSpPr/>
          <p:nvPr/>
        </p:nvSpPr>
        <p:spPr>
          <a:xfrm>
            <a:off x="5967265" y="1246860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1409D2-99D7-CCE5-0DB9-CC680D0B5E7F}"/>
              </a:ext>
            </a:extLst>
          </p:cNvPr>
          <p:cNvSpPr/>
          <p:nvPr/>
        </p:nvSpPr>
        <p:spPr>
          <a:xfrm>
            <a:off x="4078840" y="1308219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84B02E-AB89-FBA0-AD9A-43755FCF613B}"/>
              </a:ext>
            </a:extLst>
          </p:cNvPr>
          <p:cNvSpPr/>
          <p:nvPr/>
        </p:nvSpPr>
        <p:spPr>
          <a:xfrm>
            <a:off x="8967416" y="2381084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A0223-558C-DAAC-4BB9-91193DC39CCB}"/>
              </a:ext>
            </a:extLst>
          </p:cNvPr>
          <p:cNvSpPr txBox="1"/>
          <p:nvPr/>
        </p:nvSpPr>
        <p:spPr>
          <a:xfrm>
            <a:off x="10472060" y="237285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A3842D-4C37-117F-B018-6616E4CD0280}"/>
              </a:ext>
            </a:extLst>
          </p:cNvPr>
          <p:cNvSpPr/>
          <p:nvPr/>
        </p:nvSpPr>
        <p:spPr>
          <a:xfrm>
            <a:off x="8978810" y="1331721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34AC6E-D8F2-1ED7-FB46-4339B074ECEE}"/>
              </a:ext>
            </a:extLst>
          </p:cNvPr>
          <p:cNvSpPr/>
          <p:nvPr/>
        </p:nvSpPr>
        <p:spPr>
          <a:xfrm>
            <a:off x="4078841" y="237288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8E384E-FF43-470E-B2E1-71353A24BB88}"/>
              </a:ext>
            </a:extLst>
          </p:cNvPr>
          <p:cNvSpPr/>
          <p:nvPr/>
        </p:nvSpPr>
        <p:spPr>
          <a:xfrm>
            <a:off x="4074266" y="3456430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AE25C6-C5F7-5059-4457-54A86A2051AF}"/>
              </a:ext>
            </a:extLst>
          </p:cNvPr>
          <p:cNvSpPr/>
          <p:nvPr/>
        </p:nvSpPr>
        <p:spPr>
          <a:xfrm>
            <a:off x="8978809" y="3453948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340C64-4180-B034-A5A9-ABA8B820A2C1}"/>
              </a:ext>
            </a:extLst>
          </p:cNvPr>
          <p:cNvCxnSpPr>
            <a:cxnSpLocks/>
          </p:cNvCxnSpPr>
          <p:nvPr/>
        </p:nvCxnSpPr>
        <p:spPr>
          <a:xfrm>
            <a:off x="670135" y="4732723"/>
            <a:ext cx="928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2D15350B-B70D-65D1-9639-F56936478F51}"/>
              </a:ext>
            </a:extLst>
          </p:cNvPr>
          <p:cNvSpPr/>
          <p:nvPr/>
        </p:nvSpPr>
        <p:spPr>
          <a:xfrm>
            <a:off x="1952335" y="448709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A5B872-1E57-E4AB-DD17-C05A3C1CD3EF}"/>
              </a:ext>
            </a:extLst>
          </p:cNvPr>
          <p:cNvSpPr/>
          <p:nvPr/>
        </p:nvSpPr>
        <p:spPr>
          <a:xfrm>
            <a:off x="4076495" y="4547562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93032D-BBA7-B7C6-372C-0AF81F777000}"/>
              </a:ext>
            </a:extLst>
          </p:cNvPr>
          <p:cNvSpPr/>
          <p:nvPr/>
        </p:nvSpPr>
        <p:spPr>
          <a:xfrm>
            <a:off x="8978809" y="451391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43C80AEF-64C7-EF72-8E29-87F65C50382E}"/>
              </a:ext>
            </a:extLst>
          </p:cNvPr>
          <p:cNvSpPr/>
          <p:nvPr/>
        </p:nvSpPr>
        <p:spPr>
          <a:xfrm>
            <a:off x="5480886" y="3404454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C1893A2C-7528-AB6D-0E20-85CD69E0074B}"/>
              </a:ext>
            </a:extLst>
          </p:cNvPr>
          <p:cNvCxnSpPr>
            <a:stCxn id="23" idx="0"/>
            <a:endCxn id="16" idx="0"/>
          </p:cNvCxnSpPr>
          <p:nvPr/>
        </p:nvCxnSpPr>
        <p:spPr>
          <a:xfrm rot="5400000" flipH="1" flipV="1">
            <a:off x="5227382" y="294872"/>
            <a:ext cx="61359" cy="1965336"/>
          </a:xfrm>
          <a:prstGeom prst="curvedConnector3">
            <a:avLst>
              <a:gd name="adj1" fmla="val 472561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F36F0750-2935-5A8A-7B94-6D64B16EB50A}"/>
              </a:ext>
            </a:extLst>
          </p:cNvPr>
          <p:cNvCxnSpPr>
            <a:cxnSpLocks/>
            <a:stCxn id="33" idx="0"/>
            <a:endCxn id="44" idx="0"/>
          </p:cNvCxnSpPr>
          <p:nvPr/>
        </p:nvCxnSpPr>
        <p:spPr>
          <a:xfrm rot="5400000" flipH="1" flipV="1">
            <a:off x="4986596" y="2688677"/>
            <a:ext cx="51976" cy="1483531"/>
          </a:xfrm>
          <a:prstGeom prst="curvedConnector3">
            <a:avLst>
              <a:gd name="adj1" fmla="val 539818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755983-48F3-CD0F-7A65-4D693AC7D800}"/>
              </a:ext>
            </a:extLst>
          </p:cNvPr>
          <p:cNvSpPr txBox="1"/>
          <p:nvPr/>
        </p:nvSpPr>
        <p:spPr>
          <a:xfrm>
            <a:off x="10479734" y="529592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ECF432-8CF3-62D9-3DDA-F2494934AAA1}"/>
              </a:ext>
            </a:extLst>
          </p:cNvPr>
          <p:cNvSpPr txBox="1"/>
          <p:nvPr/>
        </p:nvSpPr>
        <p:spPr>
          <a:xfrm>
            <a:off x="10487774" y="1179938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FAC03-E35E-6759-621D-D805C48A1DC9}"/>
              </a:ext>
            </a:extLst>
          </p:cNvPr>
          <p:cNvSpPr txBox="1"/>
          <p:nvPr/>
        </p:nvSpPr>
        <p:spPr>
          <a:xfrm>
            <a:off x="10141178" y="1131666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693EDC-EE37-9A73-BE50-D653C47876C7}"/>
              </a:ext>
            </a:extLst>
          </p:cNvPr>
          <p:cNvSpPr/>
          <p:nvPr/>
        </p:nvSpPr>
        <p:spPr>
          <a:xfrm>
            <a:off x="10163717" y="565014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1DBD756-D15A-CC8F-3806-2F915616DCB6}"/>
              </a:ext>
            </a:extLst>
          </p:cNvPr>
          <p:cNvSpPr/>
          <p:nvPr/>
        </p:nvSpPr>
        <p:spPr>
          <a:xfrm>
            <a:off x="10190778" y="261285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9487930-9370-E1D7-5A5B-42D50289EB7C}"/>
              </a:ext>
            </a:extLst>
          </p:cNvPr>
          <p:cNvSpPr/>
          <p:nvPr/>
        </p:nvSpPr>
        <p:spPr>
          <a:xfrm>
            <a:off x="974102" y="455434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66FA9C3-CAD6-F0F2-3AD1-EB28C788049B}"/>
              </a:ext>
            </a:extLst>
          </p:cNvPr>
          <p:cNvSpPr/>
          <p:nvPr/>
        </p:nvSpPr>
        <p:spPr>
          <a:xfrm>
            <a:off x="1006505" y="236915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CA637CF-DD32-9E25-74EB-396153B3B5A1}"/>
              </a:ext>
            </a:extLst>
          </p:cNvPr>
          <p:cNvSpPr/>
          <p:nvPr/>
        </p:nvSpPr>
        <p:spPr>
          <a:xfrm>
            <a:off x="1008748" y="129590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A0CE657-DC38-D5AA-B277-951EF1463A26}"/>
              </a:ext>
            </a:extLst>
          </p:cNvPr>
          <p:cNvSpPr txBox="1"/>
          <p:nvPr/>
        </p:nvSpPr>
        <p:spPr>
          <a:xfrm>
            <a:off x="305618" y="2061203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DB5D6A-E38F-3C68-C43B-47523D5C492E}"/>
              </a:ext>
            </a:extLst>
          </p:cNvPr>
          <p:cNvCxnSpPr>
            <a:cxnSpLocks/>
          </p:cNvCxnSpPr>
          <p:nvPr/>
        </p:nvCxnSpPr>
        <p:spPr>
          <a:xfrm>
            <a:off x="630243" y="5870803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Diamond 153">
            <a:extLst>
              <a:ext uri="{FF2B5EF4-FFF2-40B4-BE49-F238E27FC236}">
                <a16:creationId xmlns:a16="http://schemas.microsoft.com/office/drawing/2014/main" id="{A40B37B7-1D9C-305E-2CC0-A1F590BD7BAE}"/>
              </a:ext>
            </a:extLst>
          </p:cNvPr>
          <p:cNvSpPr/>
          <p:nvPr/>
        </p:nvSpPr>
        <p:spPr>
          <a:xfrm>
            <a:off x="1963852" y="5596603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5881C28-5FD4-5963-824B-1388036BC802}"/>
              </a:ext>
            </a:extLst>
          </p:cNvPr>
          <p:cNvSpPr/>
          <p:nvPr/>
        </p:nvSpPr>
        <p:spPr>
          <a:xfrm>
            <a:off x="4069005" y="5653571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772198A-0EEA-E5C0-8F8D-D83870626615}"/>
              </a:ext>
            </a:extLst>
          </p:cNvPr>
          <p:cNvSpPr/>
          <p:nvPr/>
        </p:nvSpPr>
        <p:spPr>
          <a:xfrm>
            <a:off x="8978808" y="565222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EDC5030-F57B-A04E-A772-FB54EAAB2748}"/>
              </a:ext>
            </a:extLst>
          </p:cNvPr>
          <p:cNvSpPr/>
          <p:nvPr/>
        </p:nvSpPr>
        <p:spPr>
          <a:xfrm>
            <a:off x="985619" y="566384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C3E5D938-1C8A-8BDB-7FB2-E50675B20F40}"/>
              </a:ext>
            </a:extLst>
          </p:cNvPr>
          <p:cNvSpPr/>
          <p:nvPr/>
        </p:nvSpPr>
        <p:spPr>
          <a:xfrm>
            <a:off x="7107903" y="5617336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2309FB64-78F9-F009-5AAA-7A21DCD37290}"/>
              </a:ext>
            </a:extLst>
          </p:cNvPr>
          <p:cNvCxnSpPr>
            <a:cxnSpLocks/>
            <a:stCxn id="158" idx="0"/>
            <a:endCxn id="162" idx="0"/>
          </p:cNvCxnSpPr>
          <p:nvPr/>
        </p:nvCxnSpPr>
        <p:spPr>
          <a:xfrm rot="5400000" flipH="1" flipV="1">
            <a:off x="5805345" y="4077550"/>
            <a:ext cx="36235" cy="3115809"/>
          </a:xfrm>
          <a:prstGeom prst="curvedConnector3">
            <a:avLst>
              <a:gd name="adj1" fmla="val 120404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04F0CCB-EF1C-1D43-79F0-E0566D7769CB}"/>
              </a:ext>
            </a:extLst>
          </p:cNvPr>
          <p:cNvSpPr txBox="1"/>
          <p:nvPr/>
        </p:nvSpPr>
        <p:spPr>
          <a:xfrm>
            <a:off x="10481042" y="853645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C87757-B499-0EA3-A026-2FB72E2991BD}"/>
              </a:ext>
            </a:extLst>
          </p:cNvPr>
          <p:cNvSpPr/>
          <p:nvPr/>
        </p:nvSpPr>
        <p:spPr>
          <a:xfrm>
            <a:off x="10165026" y="889067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Connector: Curved 46">
            <a:extLst>
              <a:ext uri="{FF2B5EF4-FFF2-40B4-BE49-F238E27FC236}">
                <a16:creationId xmlns:a16="http://schemas.microsoft.com/office/drawing/2014/main" id="{002AC9D6-E9DC-F530-6E6F-66AEA51B65A7}"/>
              </a:ext>
            </a:extLst>
          </p:cNvPr>
          <p:cNvCxnSpPr>
            <a:cxnSpLocks/>
            <a:stCxn id="115" idx="0"/>
            <a:endCxn id="23" idx="0"/>
          </p:cNvCxnSpPr>
          <p:nvPr/>
        </p:nvCxnSpPr>
        <p:spPr>
          <a:xfrm rot="16200000" flipH="1">
            <a:off x="2725936" y="-241237"/>
            <a:ext cx="12310" cy="3086603"/>
          </a:xfrm>
          <a:prstGeom prst="curvedConnector3">
            <a:avLst>
              <a:gd name="adj1" fmla="val -1857027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46">
            <a:extLst>
              <a:ext uri="{FF2B5EF4-FFF2-40B4-BE49-F238E27FC236}">
                <a16:creationId xmlns:a16="http://schemas.microsoft.com/office/drawing/2014/main" id="{B3114D6D-8750-D449-81A4-A4FAA64E6069}"/>
              </a:ext>
            </a:extLst>
          </p:cNvPr>
          <p:cNvCxnSpPr>
            <a:cxnSpLocks/>
            <a:stCxn id="85" idx="0"/>
            <a:endCxn id="31" idx="0"/>
          </p:cNvCxnSpPr>
          <p:nvPr/>
        </p:nvCxnSpPr>
        <p:spPr>
          <a:xfrm rot="16200000" flipH="1">
            <a:off x="2729107" y="826598"/>
            <a:ext cx="3726" cy="3088847"/>
          </a:xfrm>
          <a:prstGeom prst="curvedConnector3">
            <a:avLst>
              <a:gd name="adj1" fmla="val -613526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46">
            <a:extLst>
              <a:ext uri="{FF2B5EF4-FFF2-40B4-BE49-F238E27FC236}">
                <a16:creationId xmlns:a16="http://schemas.microsoft.com/office/drawing/2014/main" id="{D08D1A80-7DEF-1616-9F52-C41DE6BF8F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6704" y="2993689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46">
            <a:extLst>
              <a:ext uri="{FF2B5EF4-FFF2-40B4-BE49-F238E27FC236}">
                <a16:creationId xmlns:a16="http://schemas.microsoft.com/office/drawing/2014/main" id="{F02EA5D9-8683-1FF4-D81F-4A3053FCA219}"/>
              </a:ext>
            </a:extLst>
          </p:cNvPr>
          <p:cNvCxnSpPr>
            <a:cxnSpLocks/>
            <a:stCxn id="37" idx="0"/>
            <a:endCxn id="41" idx="0"/>
          </p:cNvCxnSpPr>
          <p:nvPr/>
        </p:nvCxnSpPr>
        <p:spPr>
          <a:xfrm rot="16200000" flipH="1">
            <a:off x="3219191" y="3493706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46">
            <a:extLst>
              <a:ext uri="{FF2B5EF4-FFF2-40B4-BE49-F238E27FC236}">
                <a16:creationId xmlns:a16="http://schemas.microsoft.com/office/drawing/2014/main" id="{5323BA84-2192-530A-85F9-284D557685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2306" y="4117955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46">
            <a:extLst>
              <a:ext uri="{FF2B5EF4-FFF2-40B4-BE49-F238E27FC236}">
                <a16:creationId xmlns:a16="http://schemas.microsoft.com/office/drawing/2014/main" id="{1CF13654-4AED-8559-0E50-D7536D169E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7941" y="4617748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36F96-3A82-0162-D78D-8C354B5857A7}"/>
              </a:ext>
            </a:extLst>
          </p:cNvPr>
          <p:cNvSpPr txBox="1"/>
          <p:nvPr/>
        </p:nvSpPr>
        <p:spPr>
          <a:xfrm>
            <a:off x="6507733" y="21406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5E6821-8849-1940-78AF-0021EBFDD59F}"/>
              </a:ext>
            </a:extLst>
          </p:cNvPr>
          <p:cNvSpPr txBox="1"/>
          <p:nvPr/>
        </p:nvSpPr>
        <p:spPr>
          <a:xfrm>
            <a:off x="6514193" y="43233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95785B-7578-1047-0D59-6FAB9AD48B26}"/>
              </a:ext>
            </a:extLst>
          </p:cNvPr>
          <p:cNvSpPr txBox="1"/>
          <p:nvPr/>
        </p:nvSpPr>
        <p:spPr>
          <a:xfrm>
            <a:off x="327151" y="957068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2C9172-C966-64D5-A3CA-93815500A19A}"/>
              </a:ext>
            </a:extLst>
          </p:cNvPr>
          <p:cNvSpPr txBox="1"/>
          <p:nvPr/>
        </p:nvSpPr>
        <p:spPr>
          <a:xfrm>
            <a:off x="301895" y="3198262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baseline="30000" dirty="0">
                <a:solidFill>
                  <a:schemeClr val="tx1"/>
                </a:solidFill>
              </a:rPr>
              <a:t>rd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EFB42BD-2592-5E89-0B39-9C58A136267A}"/>
              </a:ext>
            </a:extLst>
          </p:cNvPr>
          <p:cNvSpPr txBox="1"/>
          <p:nvPr/>
        </p:nvSpPr>
        <p:spPr>
          <a:xfrm>
            <a:off x="329049" y="4200051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B6611A-B8C2-B4EF-37B1-F2DD9AD9E494}"/>
              </a:ext>
            </a:extLst>
          </p:cNvPr>
          <p:cNvSpPr txBox="1"/>
          <p:nvPr/>
        </p:nvSpPr>
        <p:spPr>
          <a:xfrm>
            <a:off x="301836" y="5385399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AB0FE157-AE15-E4F3-227D-30CEDC087B4D}"/>
              </a:ext>
            </a:extLst>
          </p:cNvPr>
          <p:cNvSpPr txBox="1">
            <a:spLocks/>
          </p:cNvSpPr>
          <p:nvPr/>
        </p:nvSpPr>
        <p:spPr>
          <a:xfrm>
            <a:off x="187960" y="15176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1992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6E54-DE7C-B7BD-6CF3-C5FC97FF7549}"/>
              </a:ext>
            </a:extLst>
          </p:cNvPr>
          <p:cNvSpPr txBox="1"/>
          <p:nvPr/>
        </p:nvSpPr>
        <p:spPr>
          <a:xfrm>
            <a:off x="229845" y="140508"/>
            <a:ext cx="933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Other cases needed to be carefully considered ?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CC3FC8-B3F0-A2A1-ADE1-DE6D5171E227}"/>
              </a:ext>
            </a:extLst>
          </p:cNvPr>
          <p:cNvCxnSpPr>
            <a:cxnSpLocks/>
          </p:cNvCxnSpPr>
          <p:nvPr/>
        </p:nvCxnSpPr>
        <p:spPr>
          <a:xfrm>
            <a:off x="1138193" y="209523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13CFD8B-C2F9-B91C-4C2E-54733E49F14C}"/>
              </a:ext>
            </a:extLst>
          </p:cNvPr>
          <p:cNvSpPr/>
          <p:nvPr/>
        </p:nvSpPr>
        <p:spPr>
          <a:xfrm>
            <a:off x="7200488" y="1853111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D2B99-6055-5BAA-ACA2-7665BFFF7CB2}"/>
              </a:ext>
            </a:extLst>
          </p:cNvPr>
          <p:cNvSpPr/>
          <p:nvPr/>
        </p:nvSpPr>
        <p:spPr>
          <a:xfrm>
            <a:off x="4593190" y="189939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DD0DFC-F620-C43E-0617-5260291D03A8}"/>
              </a:ext>
            </a:extLst>
          </p:cNvPr>
          <p:cNvSpPr/>
          <p:nvPr/>
        </p:nvSpPr>
        <p:spPr>
          <a:xfrm>
            <a:off x="9493160" y="192289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46">
            <a:extLst>
              <a:ext uri="{FF2B5EF4-FFF2-40B4-BE49-F238E27FC236}">
                <a16:creationId xmlns:a16="http://schemas.microsoft.com/office/drawing/2014/main" id="{3E40BF25-9775-1725-E690-23E8F5AA8D63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5400000" flipH="1" flipV="1">
            <a:off x="6108705" y="534150"/>
            <a:ext cx="46285" cy="2684209"/>
          </a:xfrm>
          <a:prstGeom prst="curvedConnector3">
            <a:avLst>
              <a:gd name="adj1" fmla="val 108779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0851DD-8266-1078-711A-8A02C77109C2}"/>
              </a:ext>
            </a:extLst>
          </p:cNvPr>
          <p:cNvSpPr/>
          <p:nvPr/>
        </p:nvSpPr>
        <p:spPr>
          <a:xfrm>
            <a:off x="1523098" y="188708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0" name="Connector: Curved 46">
            <a:extLst>
              <a:ext uri="{FF2B5EF4-FFF2-40B4-BE49-F238E27FC236}">
                <a16:creationId xmlns:a16="http://schemas.microsoft.com/office/drawing/2014/main" id="{2743928B-4C42-EE3C-F5EC-C522C9A8E219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16200000" flipH="1">
            <a:off x="3240286" y="349940"/>
            <a:ext cx="12310" cy="3086603"/>
          </a:xfrm>
          <a:prstGeom prst="curvedConnector3">
            <a:avLst>
              <a:gd name="adj1" fmla="val -4990755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B48D43-C7F9-5FD2-9E6F-3E2827E42201}"/>
              </a:ext>
            </a:extLst>
          </p:cNvPr>
          <p:cNvSpPr txBox="1"/>
          <p:nvPr/>
        </p:nvSpPr>
        <p:spPr>
          <a:xfrm>
            <a:off x="829344" y="149323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D28513-58C5-C35D-60B8-CFD9404FF808}"/>
              </a:ext>
            </a:extLst>
          </p:cNvPr>
          <p:cNvSpPr/>
          <p:nvPr/>
        </p:nvSpPr>
        <p:spPr>
          <a:xfrm>
            <a:off x="5951805" y="188390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0D306588-A916-19E0-18AF-1B5B635BE1EE}"/>
              </a:ext>
            </a:extLst>
          </p:cNvPr>
          <p:cNvSpPr/>
          <p:nvPr/>
        </p:nvSpPr>
        <p:spPr>
          <a:xfrm>
            <a:off x="5878635" y="1171915"/>
            <a:ext cx="506424" cy="429668"/>
          </a:xfrm>
          <a:prstGeom prst="mathMultiply">
            <a:avLst>
              <a:gd name="adj1" fmla="val 102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F55FB-879B-BC84-E63B-C54AA0E2AAFC}"/>
              </a:ext>
            </a:extLst>
          </p:cNvPr>
          <p:cNvCxnSpPr>
            <a:cxnSpLocks/>
          </p:cNvCxnSpPr>
          <p:nvPr/>
        </p:nvCxnSpPr>
        <p:spPr>
          <a:xfrm>
            <a:off x="1138193" y="402017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F0DD76F9-D58D-1345-F3B9-EE051462083E}"/>
              </a:ext>
            </a:extLst>
          </p:cNvPr>
          <p:cNvSpPr/>
          <p:nvPr/>
        </p:nvSpPr>
        <p:spPr>
          <a:xfrm>
            <a:off x="7200488" y="3778051"/>
            <a:ext cx="546928" cy="461469"/>
          </a:xfrm>
          <a:prstGeom prst="diamond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5D1F55-83A2-D089-992E-CE335923EEAC}"/>
              </a:ext>
            </a:extLst>
          </p:cNvPr>
          <p:cNvSpPr/>
          <p:nvPr/>
        </p:nvSpPr>
        <p:spPr>
          <a:xfrm>
            <a:off x="4593190" y="382433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190A91-4B93-9E19-20F7-107F169E181E}"/>
              </a:ext>
            </a:extLst>
          </p:cNvPr>
          <p:cNvSpPr/>
          <p:nvPr/>
        </p:nvSpPr>
        <p:spPr>
          <a:xfrm>
            <a:off x="9493160" y="384783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46">
            <a:extLst>
              <a:ext uri="{FF2B5EF4-FFF2-40B4-BE49-F238E27FC236}">
                <a16:creationId xmlns:a16="http://schemas.microsoft.com/office/drawing/2014/main" id="{7341AB70-1131-83AC-8D40-CB9A4257E9D0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5400000" flipH="1" flipV="1">
            <a:off x="6108705" y="2459090"/>
            <a:ext cx="46285" cy="2684209"/>
          </a:xfrm>
          <a:prstGeom prst="curvedConnector3">
            <a:avLst>
              <a:gd name="adj1" fmla="val 1056926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6DE3A7E-1C5A-6297-FDB4-7163CF41D480}"/>
              </a:ext>
            </a:extLst>
          </p:cNvPr>
          <p:cNvSpPr/>
          <p:nvPr/>
        </p:nvSpPr>
        <p:spPr>
          <a:xfrm>
            <a:off x="1523098" y="381202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1" name="Connector: Curved 46">
            <a:extLst>
              <a:ext uri="{FF2B5EF4-FFF2-40B4-BE49-F238E27FC236}">
                <a16:creationId xmlns:a16="http://schemas.microsoft.com/office/drawing/2014/main" id="{8DC3129B-8DD3-EE12-24A6-C71BB98C7791}"/>
              </a:ext>
            </a:extLst>
          </p:cNvPr>
          <p:cNvCxnSpPr>
            <a:cxnSpLocks/>
            <a:stCxn id="20" idx="0"/>
            <a:endCxn id="17" idx="0"/>
          </p:cNvCxnSpPr>
          <p:nvPr/>
        </p:nvCxnSpPr>
        <p:spPr>
          <a:xfrm rot="16200000" flipH="1">
            <a:off x="3240286" y="2274880"/>
            <a:ext cx="12310" cy="3086603"/>
          </a:xfrm>
          <a:prstGeom prst="curvedConnector3">
            <a:avLst>
              <a:gd name="adj1" fmla="val -5571080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AA1A88-5AA4-D0F1-87EE-92EE0BFF96FE}"/>
              </a:ext>
            </a:extLst>
          </p:cNvPr>
          <p:cNvSpPr txBox="1"/>
          <p:nvPr/>
        </p:nvSpPr>
        <p:spPr>
          <a:xfrm>
            <a:off x="829344" y="341817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9D59445C-8140-E883-630B-C9289DFEC758}"/>
              </a:ext>
            </a:extLst>
          </p:cNvPr>
          <p:cNvSpPr/>
          <p:nvPr/>
        </p:nvSpPr>
        <p:spPr>
          <a:xfrm>
            <a:off x="2896066" y="3787502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46">
            <a:extLst>
              <a:ext uri="{FF2B5EF4-FFF2-40B4-BE49-F238E27FC236}">
                <a16:creationId xmlns:a16="http://schemas.microsoft.com/office/drawing/2014/main" id="{F63A3350-9BCB-7D0B-58A8-C4D6CC5D8C80}"/>
              </a:ext>
            </a:extLst>
          </p:cNvPr>
          <p:cNvCxnSpPr>
            <a:cxnSpLocks/>
            <a:stCxn id="25" idx="0"/>
            <a:endCxn id="17" idx="0"/>
          </p:cNvCxnSpPr>
          <p:nvPr/>
        </p:nvCxnSpPr>
        <p:spPr>
          <a:xfrm rot="16200000" flipH="1">
            <a:off x="3961219" y="2995813"/>
            <a:ext cx="36834" cy="1620213"/>
          </a:xfrm>
          <a:prstGeom prst="curvedConnector3">
            <a:avLst>
              <a:gd name="adj1" fmla="val -620622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D9838E-F59D-72BD-0ED8-A72C97641712}"/>
              </a:ext>
            </a:extLst>
          </p:cNvPr>
          <p:cNvSpPr txBox="1"/>
          <p:nvPr/>
        </p:nvSpPr>
        <p:spPr>
          <a:xfrm>
            <a:off x="4307585" y="4248971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C44033-C1DB-3C1D-DF19-4DF1050703AC}"/>
              </a:ext>
            </a:extLst>
          </p:cNvPr>
          <p:cNvSpPr txBox="1"/>
          <p:nvPr/>
        </p:nvSpPr>
        <p:spPr>
          <a:xfrm>
            <a:off x="9321355" y="4239519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2</a:t>
            </a:r>
            <a:r>
              <a:rPr lang="en-US" sz="1400" b="1" i="1" baseline="30000" dirty="0"/>
              <a:t>nd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9BE6F-2CF8-C8B2-ADE1-92EBD8449AED}"/>
              </a:ext>
            </a:extLst>
          </p:cNvPr>
          <p:cNvSpPr txBox="1"/>
          <p:nvPr/>
        </p:nvSpPr>
        <p:spPr>
          <a:xfrm>
            <a:off x="7045711" y="4262304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2</a:t>
            </a:r>
            <a:r>
              <a:rPr lang="en-US" sz="1400" b="1" i="1" baseline="30000" dirty="0">
                <a:solidFill>
                  <a:srgbClr val="FF0000"/>
                </a:solidFill>
              </a:rPr>
              <a:t>nd</a:t>
            </a:r>
            <a:r>
              <a:rPr lang="en-US" sz="1400" b="1" i="1" dirty="0">
                <a:solidFill>
                  <a:srgbClr val="FF0000"/>
                </a:solidFill>
              </a:rPr>
              <a:t> confirmation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Asymptomatic ? 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Symptomatic?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EF7F77-C592-7B2C-6330-F5AD975A1F62}"/>
              </a:ext>
            </a:extLst>
          </p:cNvPr>
          <p:cNvSpPr txBox="1"/>
          <p:nvPr/>
        </p:nvSpPr>
        <p:spPr>
          <a:xfrm>
            <a:off x="2594352" y="4258421"/>
            <a:ext cx="230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confirmation</a:t>
            </a:r>
          </a:p>
          <a:p>
            <a:r>
              <a:rPr lang="en-US" sz="1400" i="1" dirty="0"/>
              <a:t>- Symptomatic!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3EA32-2E20-E14C-C302-D285764B9CF3}"/>
              </a:ext>
            </a:extLst>
          </p:cNvPr>
          <p:cNvSpPr txBox="1"/>
          <p:nvPr/>
        </p:nvSpPr>
        <p:spPr>
          <a:xfrm>
            <a:off x="8197093" y="1539407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20563-9811-1C10-17AD-666E51EB3AFE}"/>
              </a:ext>
            </a:extLst>
          </p:cNvPr>
          <p:cNvSpPr txBox="1"/>
          <p:nvPr/>
        </p:nvSpPr>
        <p:spPr>
          <a:xfrm>
            <a:off x="8197092" y="3464288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497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Repeatable Community-Based Antibody Surveys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Lack of representative community-based seroprevalence data (most other studies are hospital-based with relatively small sample size)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Challenges in assessing risk trends based on antibody titer variations through cross-sectional surveys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Examining the association between Spike (S) protein antibody levels and COVID-19 infection and the severity of COVID-19 symptoms</a:t>
            </a:r>
            <a:endParaRPr lang="en-US" sz="2400" b="1" i="0" u="none" strike="noStrike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43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10515600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01710"/>
              </p:ext>
            </p:extLst>
          </p:nvPr>
        </p:nvGraphicFramePr>
        <p:xfrm>
          <a:off x="306527" y="1007127"/>
          <a:ext cx="11686181" cy="63001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686181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3205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Period:                                                       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survey: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August 202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survey: December 202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Area:                                                          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cities and counties nationwide in South Korea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public health centers and 113 private medical facilities </a:t>
                      </a:r>
                      <a:endParaRPr lang="en-US" altLang="ko-K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Nationwide community-based surveillance. Surveyors conduct one-on-one interviews via tablets.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  <a:tr h="12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Outcome measurement: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anti-Spike (S) antibody level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I: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confirmation with infection between 1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2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surveillance versus no infection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II: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confirmation with symptom versus non symptom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84681"/>
                  </a:ext>
                </a:extLst>
              </a:tr>
              <a:tr h="12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Statistical analysis: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descriptive analysis, logistic regression, statistical inference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15032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4501662" y="353005"/>
            <a:ext cx="7563105" cy="2166813"/>
            <a:chOff x="392981" y="942090"/>
            <a:chExt cx="7775485" cy="216681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99163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Hybrid immunity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539060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Vaccine Induced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7" y="2109562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Infection induced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693006"/>
              <a:ext cx="192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Naive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atched Case-Control Study on the Association Between ...">
            <a:extLst>
              <a:ext uri="{FF2B5EF4-FFF2-40B4-BE49-F238E27FC236}">
                <a16:creationId xmlns:a16="http://schemas.microsoft.com/office/drawing/2014/main" id="{7A4F0251-35E2-CE3D-E696-E922EE0C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5" y="457838"/>
            <a:ext cx="54673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497731-66AA-58F8-8F64-33A9A3F2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48" y="338400"/>
            <a:ext cx="5049642" cy="5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A523F-5A96-0F19-97DF-59B5A092D8A2}"/>
              </a:ext>
            </a:extLst>
          </p:cNvPr>
          <p:cNvSpPr txBox="1"/>
          <p:nvPr/>
        </p:nvSpPr>
        <p:spPr>
          <a:xfrm>
            <a:off x="278942" y="324681"/>
            <a:ext cx="416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Specify the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4C6C9-F6B6-2443-6F39-A47EF89FE77D}"/>
              </a:ext>
            </a:extLst>
          </p:cNvPr>
          <p:cNvSpPr txBox="1"/>
          <p:nvPr/>
        </p:nvSpPr>
        <p:spPr>
          <a:xfrm>
            <a:off x="519544" y="935182"/>
            <a:ext cx="108688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will be considered as confirmed infection: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Firstly, consider those who reported infection duration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surveillance (n=766), however, only 690 of them have N_cha_S2 == “Reactive”. While the N antibody should only come from infection, they might be wrongly reported, and we label them as confirmed infection (n=544).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consider those whose S antibody level increased but reported no infection. They might be infected but didn’t report. We label them as unconfirmed infection. </a:t>
            </a:r>
          </a:p>
          <a:p>
            <a:endParaRPr lang="en-US" dirty="0"/>
          </a:p>
          <a:p>
            <a:r>
              <a:rPr lang="en-US" dirty="0"/>
              <a:t>All the confirmed infection are included in our “infection vs non-infection” study as “cases”. </a:t>
            </a:r>
          </a:p>
          <a:p>
            <a:r>
              <a:rPr lang="en-US" dirty="0"/>
              <a:t>Now, looking for “controls”.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Firstly, those who reported infection during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surveillance(n=766) and who are labelled as “unconfirmed infection”(n=544) should be excluded. Although we can not make sure they are all infected, we should exclude them anyway.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those who didn’t attend 2</a:t>
            </a:r>
            <a:r>
              <a:rPr lang="en-US" baseline="30000" dirty="0"/>
              <a:t>nd</a:t>
            </a:r>
            <a:r>
              <a:rPr lang="en-US" dirty="0"/>
              <a:t> surveillance should be excluded because they might have infections after 1</a:t>
            </a:r>
            <a:r>
              <a:rPr lang="en-US" baseline="30000" dirty="0"/>
              <a:t>st</a:t>
            </a:r>
            <a:r>
              <a:rPr lang="en-US" dirty="0"/>
              <a:t> surveillance but didn’t report.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Additionally, those who have missing values at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surveillance should be excluded since the next stage is based on S antibody level comparison.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finally, those who didn’t have vaccination record but the S antibody level increased should be excluded.</a:t>
            </a:r>
          </a:p>
          <a:p>
            <a:r>
              <a:rPr lang="en-US" dirty="0"/>
              <a:t>Then, the rest of population can be considered as “controls” in our study.  </a:t>
            </a:r>
          </a:p>
        </p:txBody>
      </p:sp>
    </p:spTree>
    <p:extLst>
      <p:ext uri="{BB962C8B-B14F-4D97-AF65-F5344CB8AC3E}">
        <p14:creationId xmlns:p14="http://schemas.microsoft.com/office/powerpoint/2010/main" val="57471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68433E3-A148-6742-8A73-63128C0B7318}"/>
              </a:ext>
            </a:extLst>
          </p:cNvPr>
          <p:cNvSpPr txBox="1"/>
          <p:nvPr/>
        </p:nvSpPr>
        <p:spPr>
          <a:xfrm>
            <a:off x="8442989" y="4804750"/>
            <a:ext cx="314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the population with increased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57902E-84F4-BF01-0785-005501AFE15B}"/>
              </a:ext>
            </a:extLst>
          </p:cNvPr>
          <p:cNvSpPr txBox="1"/>
          <p:nvPr/>
        </p:nvSpPr>
        <p:spPr>
          <a:xfrm>
            <a:off x="8442990" y="3331450"/>
            <a:ext cx="314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who did not attend or missing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2,423)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3E79AAC-AE63-5859-E2A2-EA4F9E4F629C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57DDB7-DF26-74EF-3955-599C41355441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to create cohorts with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data.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EE68F-2169-4332-40F7-42AA8A4030E8}"/>
              </a:ext>
            </a:extLst>
          </p:cNvPr>
          <p:cNvSpPr/>
          <p:nvPr/>
        </p:nvSpPr>
        <p:spPr>
          <a:xfrm>
            <a:off x="4724400" y="718816"/>
            <a:ext cx="2743200" cy="7315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1903C-CBB1-32DB-2B33-0CBD38D697B8}"/>
              </a:ext>
            </a:extLst>
          </p:cNvPr>
          <p:cNvSpPr txBox="1"/>
          <p:nvPr/>
        </p:nvSpPr>
        <p:spPr>
          <a:xfrm>
            <a:off x="4724400" y="853630"/>
            <a:ext cx="61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FC9C2-3B20-7369-3905-710B1285E01B}"/>
              </a:ext>
            </a:extLst>
          </p:cNvPr>
          <p:cNvSpPr txBox="1"/>
          <p:nvPr/>
        </p:nvSpPr>
        <p:spPr>
          <a:xfrm>
            <a:off x="5426052" y="841826"/>
            <a:ext cx="1929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02BAEA-42C0-00D6-0C2B-F76C76D6B9EE}"/>
              </a:ext>
            </a:extLst>
          </p:cNvPr>
          <p:cNvCxnSpPr>
            <a:cxnSpLocks/>
          </p:cNvCxnSpPr>
          <p:nvPr/>
        </p:nvCxnSpPr>
        <p:spPr>
          <a:xfrm>
            <a:off x="6097629" y="1452953"/>
            <a:ext cx="0" cy="50381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0B21B9-B4A9-5C31-9044-E2543441961A}"/>
              </a:ext>
            </a:extLst>
          </p:cNvPr>
          <p:cNvCxnSpPr>
            <a:cxnSpLocks/>
          </p:cNvCxnSpPr>
          <p:nvPr/>
        </p:nvCxnSpPr>
        <p:spPr>
          <a:xfrm>
            <a:off x="4268829" y="1956772"/>
            <a:ext cx="3657600" cy="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A9E92-1EB9-29FB-936D-0C99A7C26667}"/>
              </a:ext>
            </a:extLst>
          </p:cNvPr>
          <p:cNvCxnSpPr>
            <a:cxnSpLocks/>
          </p:cNvCxnSpPr>
          <p:nvPr/>
        </p:nvCxnSpPr>
        <p:spPr>
          <a:xfrm>
            <a:off x="4261069" y="1956772"/>
            <a:ext cx="0" cy="9144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3F746-1E07-E6BF-A202-0508FC602CD2}"/>
              </a:ext>
            </a:extLst>
          </p:cNvPr>
          <p:cNvCxnSpPr>
            <a:cxnSpLocks/>
          </p:cNvCxnSpPr>
          <p:nvPr/>
        </p:nvCxnSpPr>
        <p:spPr>
          <a:xfrm>
            <a:off x="7926429" y="1956772"/>
            <a:ext cx="0" cy="4572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5BF4D-C086-6709-1BDC-B0387DAD0FE5}"/>
              </a:ext>
            </a:extLst>
          </p:cNvPr>
          <p:cNvSpPr/>
          <p:nvPr/>
        </p:nvSpPr>
        <p:spPr>
          <a:xfrm>
            <a:off x="2889469" y="2871172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CBA71-7934-5870-2A67-B55727F0B64E}"/>
              </a:ext>
            </a:extLst>
          </p:cNvPr>
          <p:cNvSpPr/>
          <p:nvPr/>
        </p:nvSpPr>
        <p:spPr>
          <a:xfrm>
            <a:off x="6554829" y="2413972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19B99-20E0-C9E8-4103-56BD0A015E84}"/>
              </a:ext>
            </a:extLst>
          </p:cNvPr>
          <p:cNvSpPr txBox="1"/>
          <p:nvPr/>
        </p:nvSpPr>
        <p:spPr>
          <a:xfrm>
            <a:off x="2927550" y="2869737"/>
            <a:ext cx="2730977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reported infection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B93CA-D65D-5209-249E-32FD4B14FCD9}"/>
              </a:ext>
            </a:extLst>
          </p:cNvPr>
          <p:cNvSpPr txBox="1"/>
          <p:nvPr/>
        </p:nvSpPr>
        <p:spPr>
          <a:xfrm>
            <a:off x="6503112" y="2413971"/>
            <a:ext cx="2730977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reported infection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9,179)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4FC525-FDF9-6D71-FED8-A53446BD4278}"/>
              </a:ext>
            </a:extLst>
          </p:cNvPr>
          <p:cNvCxnSpPr>
            <a:cxnSpLocks/>
          </p:cNvCxnSpPr>
          <p:nvPr/>
        </p:nvCxnSpPr>
        <p:spPr>
          <a:xfrm>
            <a:off x="4261069" y="3328372"/>
            <a:ext cx="0" cy="22860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D33B59-D4B2-F334-FE69-9637195E5635}"/>
              </a:ext>
            </a:extLst>
          </p:cNvPr>
          <p:cNvCxnSpPr>
            <a:cxnSpLocks/>
          </p:cNvCxnSpPr>
          <p:nvPr/>
        </p:nvCxnSpPr>
        <p:spPr>
          <a:xfrm>
            <a:off x="7926429" y="2871171"/>
            <a:ext cx="0" cy="27432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5DC13F-1F21-AE6B-CB74-6B85CC65847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26428" y="3560051"/>
            <a:ext cx="510565" cy="0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37545B-E905-A74E-E87E-2826B3AD4D8F}"/>
              </a:ext>
            </a:extLst>
          </p:cNvPr>
          <p:cNvCxnSpPr>
            <a:cxnSpLocks/>
          </p:cNvCxnSpPr>
          <p:nvPr/>
        </p:nvCxnSpPr>
        <p:spPr>
          <a:xfrm>
            <a:off x="7932425" y="4313178"/>
            <a:ext cx="502920" cy="0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AC3AF5-3103-C7AF-2AE7-B51D40C70372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924780" y="5035583"/>
            <a:ext cx="518209" cy="5105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CA128-5E19-A050-CABD-C27C99FACF7D}"/>
              </a:ext>
            </a:extLst>
          </p:cNvPr>
          <p:cNvSpPr/>
          <p:nvPr/>
        </p:nvSpPr>
        <p:spPr>
          <a:xfrm>
            <a:off x="8436993" y="3331451"/>
            <a:ext cx="3200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2231BA-4AD1-0FBA-9495-6250C6E474F6}"/>
              </a:ext>
            </a:extLst>
          </p:cNvPr>
          <p:cNvSpPr/>
          <p:nvPr/>
        </p:nvSpPr>
        <p:spPr>
          <a:xfrm>
            <a:off x="8442990" y="4065210"/>
            <a:ext cx="3200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0B9E3-3A9E-067E-F6B2-96C6EB92BFDA}"/>
              </a:ext>
            </a:extLst>
          </p:cNvPr>
          <p:cNvSpPr txBox="1"/>
          <p:nvPr/>
        </p:nvSpPr>
        <p:spPr>
          <a:xfrm>
            <a:off x="8442990" y="4065209"/>
            <a:ext cx="314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the population with vaccination during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3FAF15-049D-C77A-C250-996BBCE93E61}"/>
              </a:ext>
            </a:extLst>
          </p:cNvPr>
          <p:cNvSpPr/>
          <p:nvPr/>
        </p:nvSpPr>
        <p:spPr>
          <a:xfrm>
            <a:off x="8435345" y="4804751"/>
            <a:ext cx="32004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C6E5D0-8653-38E4-947C-1230EAD1B7DE}"/>
              </a:ext>
            </a:extLst>
          </p:cNvPr>
          <p:cNvCxnSpPr>
            <a:cxnSpLocks/>
          </p:cNvCxnSpPr>
          <p:nvPr/>
        </p:nvCxnSpPr>
        <p:spPr>
          <a:xfrm>
            <a:off x="3758149" y="3867741"/>
            <a:ext cx="502920" cy="0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57EB7-6020-D413-7ED5-53FA4A97AE4C}"/>
              </a:ext>
            </a:extLst>
          </p:cNvPr>
          <p:cNvCxnSpPr>
            <a:cxnSpLocks/>
          </p:cNvCxnSpPr>
          <p:nvPr/>
        </p:nvCxnSpPr>
        <p:spPr>
          <a:xfrm>
            <a:off x="3765909" y="4804750"/>
            <a:ext cx="502920" cy="0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FB4AF97-E7C3-03AF-3DE0-8AB717098570}"/>
              </a:ext>
            </a:extLst>
          </p:cNvPr>
          <p:cNvSpPr/>
          <p:nvPr/>
        </p:nvSpPr>
        <p:spPr>
          <a:xfrm>
            <a:off x="1022712" y="3641104"/>
            <a:ext cx="27432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DC5EC3-E047-95A5-A786-2BB59352DA48}"/>
              </a:ext>
            </a:extLst>
          </p:cNvPr>
          <p:cNvSpPr txBox="1"/>
          <p:nvPr/>
        </p:nvSpPr>
        <p:spPr>
          <a:xfrm>
            <a:off x="970995" y="3641103"/>
            <a:ext cx="279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had N- antibody at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9CFDEB-9734-92E7-EFD7-62DD9D3F473B}"/>
              </a:ext>
            </a:extLst>
          </p:cNvPr>
          <p:cNvSpPr/>
          <p:nvPr/>
        </p:nvSpPr>
        <p:spPr>
          <a:xfrm>
            <a:off x="1008957" y="4601125"/>
            <a:ext cx="27432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36E56-BF80-8540-4C94-F79E51D244FC}"/>
              </a:ext>
            </a:extLst>
          </p:cNvPr>
          <p:cNvSpPr txBox="1"/>
          <p:nvPr/>
        </p:nvSpPr>
        <p:spPr>
          <a:xfrm>
            <a:off x="957240" y="4601124"/>
            <a:ext cx="279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who had vaccination before confirmation (n = 22)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134B-5900-F91D-2D7B-B695C180B4CC}"/>
              </a:ext>
            </a:extLst>
          </p:cNvPr>
          <p:cNvSpPr/>
          <p:nvPr/>
        </p:nvSpPr>
        <p:spPr>
          <a:xfrm>
            <a:off x="2903340" y="5625494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41E223-1DD8-C95A-E173-24E4C10F2B8B}"/>
              </a:ext>
            </a:extLst>
          </p:cNvPr>
          <p:cNvSpPr txBox="1"/>
          <p:nvPr/>
        </p:nvSpPr>
        <p:spPr>
          <a:xfrm>
            <a:off x="2917211" y="5625493"/>
            <a:ext cx="273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Case Group :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666A98-0DA1-952A-F465-3A8423585F38}"/>
              </a:ext>
            </a:extLst>
          </p:cNvPr>
          <p:cNvSpPr/>
          <p:nvPr/>
        </p:nvSpPr>
        <p:spPr>
          <a:xfrm>
            <a:off x="6489241" y="5625493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1A191-274A-0CF2-0B91-A48593B92633}"/>
              </a:ext>
            </a:extLst>
          </p:cNvPr>
          <p:cNvSpPr txBox="1"/>
          <p:nvPr/>
        </p:nvSpPr>
        <p:spPr>
          <a:xfrm>
            <a:off x="6503112" y="5625492"/>
            <a:ext cx="273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Control Group: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4200</a:t>
            </a:r>
          </a:p>
        </p:txBody>
      </p:sp>
    </p:spTree>
    <p:extLst>
      <p:ext uri="{BB962C8B-B14F-4D97-AF65-F5344CB8AC3E}">
        <p14:creationId xmlns:p14="http://schemas.microsoft.com/office/powerpoint/2010/main" val="107429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F257B-ABC3-8D35-46E9-556F13E0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4ED741-8DA8-8911-8B16-2D39DE6A4D2B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713D74-4953-418F-DB40-55A003334994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to create cohorts with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data.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4469C-E87C-071C-0744-5C9D7D1DA8EE}"/>
              </a:ext>
            </a:extLst>
          </p:cNvPr>
          <p:cNvSpPr/>
          <p:nvPr/>
        </p:nvSpPr>
        <p:spPr>
          <a:xfrm>
            <a:off x="4724400" y="718816"/>
            <a:ext cx="2743200" cy="7315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E50B1-8C7D-54A5-0224-C8AFD68CF63E}"/>
              </a:ext>
            </a:extLst>
          </p:cNvPr>
          <p:cNvSpPr txBox="1"/>
          <p:nvPr/>
        </p:nvSpPr>
        <p:spPr>
          <a:xfrm>
            <a:off x="4724400" y="853630"/>
            <a:ext cx="61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74122-AE74-64DF-3299-DB4A98F07C5F}"/>
              </a:ext>
            </a:extLst>
          </p:cNvPr>
          <p:cNvSpPr txBox="1"/>
          <p:nvPr/>
        </p:nvSpPr>
        <p:spPr>
          <a:xfrm>
            <a:off x="5426052" y="841826"/>
            <a:ext cx="1929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DA1054-D6C7-4ACE-FBCF-BFD361E1BDFC}"/>
              </a:ext>
            </a:extLst>
          </p:cNvPr>
          <p:cNvCxnSpPr>
            <a:cxnSpLocks/>
          </p:cNvCxnSpPr>
          <p:nvPr/>
        </p:nvCxnSpPr>
        <p:spPr>
          <a:xfrm flipH="1">
            <a:off x="6096000" y="1452953"/>
            <a:ext cx="1629" cy="18182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98C420-2AC1-5FC7-5EC5-F6CF8F0F44CC}"/>
              </a:ext>
            </a:extLst>
          </p:cNvPr>
          <p:cNvCxnSpPr>
            <a:cxnSpLocks/>
          </p:cNvCxnSpPr>
          <p:nvPr/>
        </p:nvCxnSpPr>
        <p:spPr>
          <a:xfrm>
            <a:off x="4353249" y="3254290"/>
            <a:ext cx="4816629" cy="1693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230CBC-4A8B-1AD6-CA1E-606CA7A802BB}"/>
              </a:ext>
            </a:extLst>
          </p:cNvPr>
          <p:cNvCxnSpPr>
            <a:cxnSpLocks/>
          </p:cNvCxnSpPr>
          <p:nvPr/>
        </p:nvCxnSpPr>
        <p:spPr>
          <a:xfrm>
            <a:off x="4353249" y="3271221"/>
            <a:ext cx="0" cy="475657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B5E4B8-EBC4-5C79-A9FE-E898DBB426F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9156008" y="3271221"/>
            <a:ext cx="6935" cy="342251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E64724F-5159-3654-211F-304413B25E1C}"/>
              </a:ext>
            </a:extLst>
          </p:cNvPr>
          <p:cNvSpPr/>
          <p:nvPr/>
        </p:nvSpPr>
        <p:spPr>
          <a:xfrm>
            <a:off x="7741542" y="3594139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085A9-B817-71FF-FE15-800FB55167E6}"/>
              </a:ext>
            </a:extLst>
          </p:cNvPr>
          <p:cNvGrpSpPr/>
          <p:nvPr/>
        </p:nvGrpSpPr>
        <p:grpSpPr>
          <a:xfrm>
            <a:off x="2995519" y="4422308"/>
            <a:ext cx="3069561" cy="471875"/>
            <a:chOff x="2889469" y="2866615"/>
            <a:chExt cx="2799236" cy="4718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A9F70-79E0-298B-8EFB-3F9C3492F2F0}"/>
                </a:ext>
              </a:extLst>
            </p:cNvPr>
            <p:cNvSpPr/>
            <p:nvPr/>
          </p:nvSpPr>
          <p:spPr>
            <a:xfrm>
              <a:off x="2889469" y="2871172"/>
              <a:ext cx="2743200" cy="4572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15C0F7-467B-F8F0-20EC-C40D3080561D}"/>
                </a:ext>
              </a:extLst>
            </p:cNvPr>
            <p:cNvSpPr txBox="1"/>
            <p:nvPr/>
          </p:nvSpPr>
          <p:spPr>
            <a:xfrm>
              <a:off x="2924875" y="2866615"/>
              <a:ext cx="2763830" cy="471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Confirmed infection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between 1</a:t>
              </a:r>
              <a:r>
                <a:rPr lang="en-US" sz="1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2</a:t>
              </a:r>
              <a:r>
                <a:rPr lang="en-US" sz="1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Survey (n = 766)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BAFBF1-F8FD-A3CB-1007-67CC39BF128E}"/>
              </a:ext>
            </a:extLst>
          </p:cNvPr>
          <p:cNvSpPr txBox="1"/>
          <p:nvPr/>
        </p:nvSpPr>
        <p:spPr>
          <a:xfrm>
            <a:off x="7790519" y="3613472"/>
            <a:ext cx="2730977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infection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9,179)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F885F9-7381-5A29-8D88-7DD36F17E9E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549712" y="4894183"/>
            <a:ext cx="18380" cy="1130579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ABABB4-5C84-68CC-EF08-73D2CE588005}"/>
              </a:ext>
            </a:extLst>
          </p:cNvPr>
          <p:cNvCxnSpPr>
            <a:cxnSpLocks/>
            <a:stCxn id="18" idx="2"/>
            <a:endCxn id="54" idx="0"/>
          </p:cNvCxnSpPr>
          <p:nvPr/>
        </p:nvCxnSpPr>
        <p:spPr>
          <a:xfrm>
            <a:off x="9156008" y="4085347"/>
            <a:ext cx="13871" cy="1938894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455AE4-135C-51B2-59B5-240175D3B434}"/>
              </a:ext>
            </a:extLst>
          </p:cNvPr>
          <p:cNvCxnSpPr>
            <a:cxnSpLocks/>
          </p:cNvCxnSpPr>
          <p:nvPr/>
        </p:nvCxnSpPr>
        <p:spPr>
          <a:xfrm>
            <a:off x="6096000" y="1928599"/>
            <a:ext cx="1371600" cy="0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CEF4B6-47C3-572F-83B3-E0685A5FBB99}"/>
              </a:ext>
            </a:extLst>
          </p:cNvPr>
          <p:cNvCxnSpPr>
            <a:cxnSpLocks/>
          </p:cNvCxnSpPr>
          <p:nvPr/>
        </p:nvCxnSpPr>
        <p:spPr>
          <a:xfrm>
            <a:off x="6096000" y="2595397"/>
            <a:ext cx="1363955" cy="0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7C569E3-87A5-2491-FFBB-E2EF6B4118DF}"/>
              </a:ext>
            </a:extLst>
          </p:cNvPr>
          <p:cNvGrpSpPr/>
          <p:nvPr/>
        </p:nvGrpSpPr>
        <p:grpSpPr>
          <a:xfrm>
            <a:off x="7467600" y="1740586"/>
            <a:ext cx="3200400" cy="461665"/>
            <a:chOff x="8436993" y="3331450"/>
            <a:chExt cx="3200400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6184BC-7969-2A0A-7941-3F014F65F2D8}"/>
                </a:ext>
              </a:extLst>
            </p:cNvPr>
            <p:cNvSpPr txBox="1"/>
            <p:nvPr/>
          </p:nvSpPr>
          <p:spPr>
            <a:xfrm>
              <a:off x="8442990" y="3331450"/>
              <a:ext cx="3142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Exclude those who did not attend or missing S antibody level in the 2</a:t>
              </a:r>
              <a:r>
                <a:rPr lang="en-US" sz="1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survey (n = XXX)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E1F559-3BEE-379B-5B01-EF3A56F4C246}"/>
                </a:ext>
              </a:extLst>
            </p:cNvPr>
            <p:cNvSpPr/>
            <p:nvPr/>
          </p:nvSpPr>
          <p:spPr>
            <a:xfrm>
              <a:off x="8436993" y="3331451"/>
              <a:ext cx="3200400" cy="4572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4DA41E-059D-7113-C9CA-CDE1113986BC}"/>
              </a:ext>
            </a:extLst>
          </p:cNvPr>
          <p:cNvGrpSpPr/>
          <p:nvPr/>
        </p:nvGrpSpPr>
        <p:grpSpPr>
          <a:xfrm>
            <a:off x="7467600" y="2435701"/>
            <a:ext cx="3200400" cy="461665"/>
            <a:chOff x="8442990" y="4065209"/>
            <a:chExt cx="3200400" cy="46166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405BD3C-DB93-332B-3A3C-28B998E004F2}"/>
                </a:ext>
              </a:extLst>
            </p:cNvPr>
            <p:cNvSpPr/>
            <p:nvPr/>
          </p:nvSpPr>
          <p:spPr>
            <a:xfrm>
              <a:off x="8442990" y="4065210"/>
              <a:ext cx="3200400" cy="4572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9AC7EB-7ACA-19BF-1D0A-34FF504029E8}"/>
                </a:ext>
              </a:extLst>
            </p:cNvPr>
            <p:cNvSpPr txBox="1"/>
            <p:nvPr/>
          </p:nvSpPr>
          <p:spPr>
            <a:xfrm>
              <a:off x="8442990" y="4065209"/>
              <a:ext cx="3148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Exclude the population with vaccination </a:t>
              </a:r>
              <a:r>
                <a:rPr 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 infection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during 1</a:t>
              </a:r>
              <a:r>
                <a:rPr lang="en-US" sz="1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2</a:t>
              </a:r>
              <a:r>
                <a:rPr lang="en-US" sz="1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Survey (n =XXX)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A3D3C5-4D8B-491D-AC55-1152B69FCFA7}"/>
              </a:ext>
            </a:extLst>
          </p:cNvPr>
          <p:cNvGrpSpPr/>
          <p:nvPr/>
        </p:nvGrpSpPr>
        <p:grpSpPr>
          <a:xfrm>
            <a:off x="2995519" y="3745928"/>
            <a:ext cx="3030735" cy="680937"/>
            <a:chOff x="8435345" y="4804750"/>
            <a:chExt cx="3200400" cy="68093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88377-DBC3-517A-D6F4-8F805962F024}"/>
                </a:ext>
              </a:extLst>
            </p:cNvPr>
            <p:cNvSpPr txBox="1"/>
            <p:nvPr/>
          </p:nvSpPr>
          <p:spPr>
            <a:xfrm>
              <a:off x="8442989" y="4804750"/>
              <a:ext cx="31410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Unconfirmed infection: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population with increased S Antibody level in the 2</a:t>
              </a:r>
              <a:r>
                <a:rPr lang="en-US" sz="1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survey (n 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= XXX)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42C5B8-4C97-6A2F-336A-57A040CFC791}"/>
                </a:ext>
              </a:extLst>
            </p:cNvPr>
            <p:cNvSpPr/>
            <p:nvPr/>
          </p:nvSpPr>
          <p:spPr>
            <a:xfrm>
              <a:off x="8435345" y="4804751"/>
              <a:ext cx="3200400" cy="68093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B732144-34D1-1604-5C02-A9E0184B6CCE}"/>
              </a:ext>
            </a:extLst>
          </p:cNvPr>
          <p:cNvCxnSpPr>
            <a:cxnSpLocks/>
          </p:cNvCxnSpPr>
          <p:nvPr/>
        </p:nvCxnSpPr>
        <p:spPr>
          <a:xfrm>
            <a:off x="3950605" y="5444556"/>
            <a:ext cx="617487" cy="0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EE772F3-D70E-D781-C608-64B08D029291}"/>
              </a:ext>
            </a:extLst>
          </p:cNvPr>
          <p:cNvSpPr/>
          <p:nvPr/>
        </p:nvSpPr>
        <p:spPr>
          <a:xfrm>
            <a:off x="1213517" y="5200008"/>
            <a:ext cx="274320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B1FE0A-74D0-DEE3-6D70-6FE00F28A908}"/>
              </a:ext>
            </a:extLst>
          </p:cNvPr>
          <p:cNvSpPr txBox="1"/>
          <p:nvPr/>
        </p:nvSpPr>
        <p:spPr>
          <a:xfrm>
            <a:off x="1150482" y="5197776"/>
            <a:ext cx="279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those had N- antibody at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EBD41D-167A-0CDD-9926-715B7BF2CE3A}"/>
              </a:ext>
            </a:extLst>
          </p:cNvPr>
          <p:cNvSpPr/>
          <p:nvPr/>
        </p:nvSpPr>
        <p:spPr>
          <a:xfrm>
            <a:off x="3022122" y="6018246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5E1DA5-D4B0-1B21-7682-8291328BE629}"/>
              </a:ext>
            </a:extLst>
          </p:cNvPr>
          <p:cNvSpPr txBox="1"/>
          <p:nvPr/>
        </p:nvSpPr>
        <p:spPr>
          <a:xfrm>
            <a:off x="3034345" y="6016968"/>
            <a:ext cx="273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Case Group :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XXX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B1A639-E5B6-5C60-9D64-F29238CD3A60}"/>
              </a:ext>
            </a:extLst>
          </p:cNvPr>
          <p:cNvSpPr/>
          <p:nvPr/>
        </p:nvSpPr>
        <p:spPr>
          <a:xfrm>
            <a:off x="7790519" y="6024242"/>
            <a:ext cx="27432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3B57B3-63F9-2B07-DF6F-7EA45512624A}"/>
              </a:ext>
            </a:extLst>
          </p:cNvPr>
          <p:cNvSpPr txBox="1"/>
          <p:nvPr/>
        </p:nvSpPr>
        <p:spPr>
          <a:xfrm>
            <a:off x="7804390" y="6024241"/>
            <a:ext cx="273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Control Group: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XXX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F19923-A175-7810-CF19-86E4B25A3A21}"/>
              </a:ext>
            </a:extLst>
          </p:cNvPr>
          <p:cNvGrpSpPr/>
          <p:nvPr/>
        </p:nvGrpSpPr>
        <p:grpSpPr>
          <a:xfrm>
            <a:off x="9599230" y="4488777"/>
            <a:ext cx="2592770" cy="646331"/>
            <a:chOff x="8442990" y="4036707"/>
            <a:chExt cx="3200400" cy="6463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76AB100-B503-273D-1BD1-764586415095}"/>
                </a:ext>
              </a:extLst>
            </p:cNvPr>
            <p:cNvSpPr/>
            <p:nvPr/>
          </p:nvSpPr>
          <p:spPr>
            <a:xfrm>
              <a:off x="8442990" y="4065210"/>
              <a:ext cx="3200400" cy="4572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79DC2E-A85C-DA8D-12B4-2EDDBE8F0D72}"/>
                </a:ext>
              </a:extLst>
            </p:cNvPr>
            <p:cNvSpPr txBox="1"/>
            <p:nvPr/>
          </p:nvSpPr>
          <p:spPr>
            <a:xfrm>
              <a:off x="8442990" y="4036707"/>
              <a:ext cx="3148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Exclude the population with vaccination during 1</a:t>
              </a:r>
              <a:r>
                <a:rPr lang="en-US" sz="1200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</a:t>
              </a:r>
              <a:r>
                <a:rPr 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2</a:t>
              </a:r>
              <a:r>
                <a:rPr lang="en-US" sz="1200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Survey (n =XXX)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E2B498-767C-3476-BE11-7B8DF10E442B}"/>
              </a:ext>
            </a:extLst>
          </p:cNvPr>
          <p:cNvCxnSpPr>
            <a:cxnSpLocks/>
          </p:cNvCxnSpPr>
          <p:nvPr/>
        </p:nvCxnSpPr>
        <p:spPr>
          <a:xfrm>
            <a:off x="9162943" y="4745880"/>
            <a:ext cx="436287" cy="4549"/>
          </a:xfrm>
          <a:prstGeom prst="line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311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29844</TotalTime>
  <Words>2464</Words>
  <Application>Microsoft Office PowerPoint</Application>
  <PresentationFormat>Widescreen</PresentationFormat>
  <Paragraphs>266</Paragraphs>
  <Slides>28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나눔고딕</vt:lpstr>
      <vt:lpstr>Segoe UI Web (West European)</vt:lpstr>
      <vt:lpstr>Söhne</vt:lpstr>
      <vt:lpstr>Arial</vt:lpstr>
      <vt:lpstr>Calibri</vt:lpstr>
      <vt:lpstr>Calibri Light</vt:lpstr>
      <vt:lpstr>Times New Roman</vt:lpstr>
      <vt:lpstr>Wingdings</vt:lpstr>
      <vt:lpstr>Office Theme</vt:lpstr>
      <vt:lpstr>Association between S antibody levels to  COVID-19 infection status and symptom level  from nationwide community surveillance data in South Korea</vt:lpstr>
      <vt:lpstr>Background</vt:lpstr>
      <vt:lpstr>Objective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of Decreased Antibody Titers Among Participants in the Follow-Up Survey  (Total, 9,007 individuals)</vt:lpstr>
      <vt:lpstr>PowerPoint Presentation</vt:lpstr>
      <vt:lpstr>PowerPoint Presentation</vt:lpstr>
      <vt:lpstr>Topic: If S antibody level contribute to COVID-19 symptoms 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Youngji Jo</dc:creator>
  <cp:lastModifiedBy>Youngji Jo</cp:lastModifiedBy>
  <cp:revision>183</cp:revision>
  <dcterms:created xsi:type="dcterms:W3CDTF">2023-11-11T14:04:18Z</dcterms:created>
  <dcterms:modified xsi:type="dcterms:W3CDTF">2024-03-21T20:20:39Z</dcterms:modified>
</cp:coreProperties>
</file>